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DM Sans Bold" charset="1" panose="00000000000000000000"/>
      <p:regular r:id="rId30"/>
    </p:embeddedFont>
    <p:embeddedFont>
      <p:font typeface="Open Sauce" charset="1" panose="000005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embeddings/oleObject1.bin" Type="http://schemas.openxmlformats.org/officeDocument/2006/relationships/oleObjec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embeddings/oleObject2.bin" Type="http://schemas.openxmlformats.org/officeDocument/2006/relationships/oleObjec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11013701" y="-3518777"/>
            <a:ext cx="18695490" cy="18677342"/>
            <a:chOff x="0" y="0"/>
            <a:chExt cx="890190" cy="889326"/>
          </a:xfrm>
        </p:grpSpPr>
        <p:sp>
          <p:nvSpPr>
            <p:cNvPr name="Freeform 3" id="3"/>
            <p:cNvSpPr/>
            <p:nvPr/>
          </p:nvSpPr>
          <p:spPr>
            <a:xfrm flipH="false" flipV="false" rot="-2652000">
              <a:off x="126441" y="126129"/>
              <a:ext cx="637308" cy="637068"/>
            </a:xfrm>
            <a:custGeom>
              <a:avLst/>
              <a:gdLst/>
              <a:ahLst/>
              <a:cxnLst/>
              <a:rect r="r" b="b" t="t" l="l"/>
              <a:pathLst>
                <a:path h="637068" w="637308">
                  <a:moveTo>
                    <a:pt x="629256" y="41157"/>
                  </a:moveTo>
                  <a:lnTo>
                    <a:pt x="637149" y="587433"/>
                  </a:lnTo>
                  <a:cubicBezTo>
                    <a:pt x="637308" y="598411"/>
                    <a:pt x="633096" y="609001"/>
                    <a:pt x="625442" y="616872"/>
                  </a:cubicBezTo>
                  <a:cubicBezTo>
                    <a:pt x="617788" y="624743"/>
                    <a:pt x="607319" y="629249"/>
                    <a:pt x="596341" y="629397"/>
                  </a:cubicBezTo>
                  <a:lnTo>
                    <a:pt x="50057" y="636760"/>
                  </a:lnTo>
                  <a:cubicBezTo>
                    <a:pt x="27183" y="637068"/>
                    <a:pt x="8383" y="618786"/>
                    <a:pt x="8052" y="595912"/>
                  </a:cubicBezTo>
                  <a:lnTo>
                    <a:pt x="159" y="49636"/>
                  </a:lnTo>
                  <a:cubicBezTo>
                    <a:pt x="0" y="38658"/>
                    <a:pt x="4212" y="28067"/>
                    <a:pt x="11866" y="20196"/>
                  </a:cubicBezTo>
                  <a:cubicBezTo>
                    <a:pt x="19520" y="12325"/>
                    <a:pt x="29989" y="7819"/>
                    <a:pt x="40968" y="7671"/>
                  </a:cubicBezTo>
                  <a:lnTo>
                    <a:pt x="587251" y="309"/>
                  </a:lnTo>
                  <a:cubicBezTo>
                    <a:pt x="610126" y="0"/>
                    <a:pt x="628926" y="18282"/>
                    <a:pt x="629256" y="41157"/>
                  </a:cubicBezTo>
                  <a:close/>
                </a:path>
              </a:pathLst>
            </a:custGeom>
            <a:blipFill>
              <a:blip r:embed="rId2"/>
              <a:stretch>
                <a:fillRect l="-13047" t="-66407" r="-32640" b="-52447"/>
              </a:stretch>
            </a:blipFill>
          </p:spPr>
        </p:sp>
      </p:grpSp>
      <p:grpSp>
        <p:nvGrpSpPr>
          <p:cNvPr name="Group 4" id="4"/>
          <p:cNvGrpSpPr/>
          <p:nvPr/>
        </p:nvGrpSpPr>
        <p:grpSpPr>
          <a:xfrm rot="-10800000">
            <a:off x="1028700" y="7186944"/>
            <a:ext cx="19970002" cy="9914866"/>
            <a:chOff x="0" y="0"/>
            <a:chExt cx="1557574" cy="773317"/>
          </a:xfrm>
        </p:grpSpPr>
        <p:sp>
          <p:nvSpPr>
            <p:cNvPr name="Freeform 5" id="5"/>
            <p:cNvSpPr/>
            <p:nvPr/>
          </p:nvSpPr>
          <p:spPr>
            <a:xfrm flipH="false" flipV="false" rot="0">
              <a:off x="17653" y="0"/>
              <a:ext cx="1522267" cy="763314"/>
            </a:xfrm>
            <a:custGeom>
              <a:avLst/>
              <a:gdLst/>
              <a:ahLst/>
              <a:cxnLst/>
              <a:rect r="r" b="b" t="t" l="l"/>
              <a:pathLst>
                <a:path h="763314" w="1522267">
                  <a:moveTo>
                    <a:pt x="783692" y="750917"/>
                  </a:moveTo>
                  <a:lnTo>
                    <a:pt x="1517363" y="22399"/>
                  </a:lnTo>
                  <a:cubicBezTo>
                    <a:pt x="1521129" y="18659"/>
                    <a:pt x="1522267" y="13017"/>
                    <a:pt x="1520245" y="8109"/>
                  </a:cubicBezTo>
                  <a:cubicBezTo>
                    <a:pt x="1518222" y="3202"/>
                    <a:pt x="1513439" y="0"/>
                    <a:pt x="1508131" y="0"/>
                  </a:cubicBezTo>
                  <a:lnTo>
                    <a:pt x="14137" y="0"/>
                  </a:lnTo>
                  <a:cubicBezTo>
                    <a:pt x="8829" y="0"/>
                    <a:pt x="4046" y="3202"/>
                    <a:pt x="2023" y="8109"/>
                  </a:cubicBezTo>
                  <a:cubicBezTo>
                    <a:pt x="0" y="13017"/>
                    <a:pt x="1138" y="18659"/>
                    <a:pt x="4905" y="22399"/>
                  </a:cubicBezTo>
                  <a:lnTo>
                    <a:pt x="738576" y="750917"/>
                  </a:lnTo>
                  <a:cubicBezTo>
                    <a:pt x="751060" y="763314"/>
                    <a:pt x="771208" y="763314"/>
                    <a:pt x="783692" y="750917"/>
                  </a:cubicBezTo>
                  <a:close/>
                </a:path>
              </a:pathLst>
            </a:custGeom>
            <a:solidFill>
              <a:srgbClr val="51B2BA"/>
            </a:solidFill>
          </p:spPr>
        </p:sp>
        <p:sp>
          <p:nvSpPr>
            <p:cNvPr name="TextBox 6" id="6"/>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3760050" y="-6813160"/>
            <a:ext cx="18788758" cy="9328392"/>
            <a:chOff x="0" y="0"/>
            <a:chExt cx="1557574" cy="773317"/>
          </a:xfrm>
        </p:grpSpPr>
        <p:sp>
          <p:nvSpPr>
            <p:cNvPr name="Freeform 8" id="8"/>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183685"/>
            </a:solidFill>
          </p:spPr>
        </p:sp>
        <p:sp>
          <p:nvSpPr>
            <p:cNvPr name="TextBox 9" id="9"/>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a:off x="3357220" y="9291638"/>
            <a:ext cx="2647400" cy="0"/>
          </a:xfrm>
          <a:prstGeom prst="line">
            <a:avLst/>
          </a:prstGeom>
          <a:ln cap="rnd" w="66675">
            <a:solidFill>
              <a:srgbClr val="183685"/>
            </a:solidFill>
            <a:prstDash val="solid"/>
            <a:headEnd type="none" len="sm" w="sm"/>
            <a:tailEnd type="none" len="sm" w="sm"/>
          </a:ln>
        </p:spPr>
      </p:sp>
      <p:grpSp>
        <p:nvGrpSpPr>
          <p:cNvPr name="Group 11" id="11"/>
          <p:cNvGrpSpPr/>
          <p:nvPr/>
        </p:nvGrpSpPr>
        <p:grpSpPr>
          <a:xfrm rot="2700000">
            <a:off x="9886403" y="1707732"/>
            <a:ext cx="2254596" cy="2254596"/>
            <a:chOff x="0" y="0"/>
            <a:chExt cx="593803" cy="593803"/>
          </a:xfrm>
        </p:grpSpPr>
        <p:sp>
          <p:nvSpPr>
            <p:cNvPr name="Freeform 12" id="12"/>
            <p:cNvSpPr/>
            <p:nvPr/>
          </p:nvSpPr>
          <p:spPr>
            <a:xfrm flipH="false" flipV="false" rot="0">
              <a:off x="0" y="0"/>
              <a:ext cx="593803" cy="593803"/>
            </a:xfrm>
            <a:custGeom>
              <a:avLst/>
              <a:gdLst/>
              <a:ahLst/>
              <a:cxnLst/>
              <a:rect r="r" b="b" t="t" l="l"/>
              <a:pathLst>
                <a:path h="593803" w="593803">
                  <a:moveTo>
                    <a:pt x="161390" y="0"/>
                  </a:moveTo>
                  <a:lnTo>
                    <a:pt x="432413" y="0"/>
                  </a:lnTo>
                  <a:cubicBezTo>
                    <a:pt x="475216" y="0"/>
                    <a:pt x="516266" y="17004"/>
                    <a:pt x="546533" y="47270"/>
                  </a:cubicBezTo>
                  <a:cubicBezTo>
                    <a:pt x="576800" y="77537"/>
                    <a:pt x="593803" y="118587"/>
                    <a:pt x="593803" y="161390"/>
                  </a:cubicBezTo>
                  <a:lnTo>
                    <a:pt x="593803" y="432413"/>
                  </a:lnTo>
                  <a:cubicBezTo>
                    <a:pt x="593803" y="475216"/>
                    <a:pt x="576800" y="516266"/>
                    <a:pt x="546533" y="546533"/>
                  </a:cubicBezTo>
                  <a:cubicBezTo>
                    <a:pt x="516266" y="576800"/>
                    <a:pt x="475216" y="593803"/>
                    <a:pt x="432413" y="593803"/>
                  </a:cubicBezTo>
                  <a:lnTo>
                    <a:pt x="161390" y="593803"/>
                  </a:lnTo>
                  <a:cubicBezTo>
                    <a:pt x="118587" y="593803"/>
                    <a:pt x="77537" y="576800"/>
                    <a:pt x="47270" y="546533"/>
                  </a:cubicBezTo>
                  <a:cubicBezTo>
                    <a:pt x="17004" y="516266"/>
                    <a:pt x="0" y="475216"/>
                    <a:pt x="0" y="432413"/>
                  </a:cubicBezTo>
                  <a:lnTo>
                    <a:pt x="0" y="161390"/>
                  </a:lnTo>
                  <a:cubicBezTo>
                    <a:pt x="0" y="118587"/>
                    <a:pt x="17004" y="77537"/>
                    <a:pt x="47270" y="47270"/>
                  </a:cubicBezTo>
                  <a:cubicBezTo>
                    <a:pt x="77537" y="17004"/>
                    <a:pt x="118587" y="0"/>
                    <a:pt x="161390" y="0"/>
                  </a:cubicBezTo>
                  <a:close/>
                </a:path>
              </a:pathLst>
            </a:custGeom>
            <a:solidFill>
              <a:srgbClr val="51B2BA"/>
            </a:solidFill>
          </p:spPr>
        </p:sp>
        <p:sp>
          <p:nvSpPr>
            <p:cNvPr name="TextBox 13" id="13"/>
            <p:cNvSpPr txBox="true"/>
            <p:nvPr/>
          </p:nvSpPr>
          <p:spPr>
            <a:xfrm>
              <a:off x="0" y="-38100"/>
              <a:ext cx="593803" cy="631903"/>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217841" y="1685429"/>
            <a:ext cx="8926159" cy="4810125"/>
          </a:xfrm>
          <a:prstGeom prst="rect">
            <a:avLst/>
          </a:prstGeom>
        </p:spPr>
        <p:txBody>
          <a:bodyPr anchor="t" rtlCol="false" tIns="0" lIns="0" bIns="0" rIns="0">
            <a:spAutoFit/>
          </a:bodyPr>
          <a:lstStyle/>
          <a:p>
            <a:pPr algn="ctr">
              <a:lnSpc>
                <a:spcPts val="6299"/>
              </a:lnSpc>
            </a:pPr>
            <a:r>
              <a:rPr lang="en-US" b="true" sz="6999">
                <a:solidFill>
                  <a:srgbClr val="183685"/>
                </a:solidFill>
                <a:latin typeface="DM Sans Bold"/>
                <a:ea typeface="DM Sans Bold"/>
                <a:cs typeface="DM Sans Bold"/>
                <a:sym typeface="DM Sans Bold"/>
              </a:rPr>
              <a:t>A</a:t>
            </a:r>
          </a:p>
          <a:p>
            <a:pPr algn="ctr">
              <a:lnSpc>
                <a:spcPts val="6299"/>
              </a:lnSpc>
            </a:pPr>
            <a:r>
              <a:rPr lang="en-US" b="true" sz="6999">
                <a:solidFill>
                  <a:srgbClr val="183685"/>
                </a:solidFill>
                <a:latin typeface="DM Sans Bold"/>
                <a:ea typeface="DM Sans Bold"/>
                <a:cs typeface="DM Sans Bold"/>
                <a:sym typeface="DM Sans Bold"/>
              </a:rPr>
              <a:t>PRESENTATION ON</a:t>
            </a:r>
          </a:p>
          <a:p>
            <a:pPr algn="ctr">
              <a:lnSpc>
                <a:spcPts val="6299"/>
              </a:lnSpc>
            </a:pPr>
          </a:p>
          <a:p>
            <a:pPr algn="ctr">
              <a:lnSpc>
                <a:spcPts val="6299"/>
              </a:lnSpc>
            </a:pPr>
            <a:r>
              <a:rPr lang="en-US" b="true" sz="6999">
                <a:solidFill>
                  <a:srgbClr val="183685"/>
                </a:solidFill>
                <a:latin typeface="DM Sans Bold"/>
                <a:ea typeface="DM Sans Bold"/>
                <a:cs typeface="DM Sans Bold"/>
                <a:sym typeface="DM Sans Bold"/>
              </a:rPr>
              <a:t>‘EMI MODELING IN HIGH-SPEED POWER CONVERTERS’</a:t>
            </a:r>
          </a:p>
        </p:txBody>
      </p:sp>
      <p:sp>
        <p:nvSpPr>
          <p:cNvPr name="TextBox 15" id="15"/>
          <p:cNvSpPr txBox="true"/>
          <p:nvPr/>
        </p:nvSpPr>
        <p:spPr>
          <a:xfrm rot="0">
            <a:off x="951585" y="7744603"/>
            <a:ext cx="7458670" cy="126111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Open Sauce"/>
                <a:ea typeface="Open Sauce"/>
                <a:cs typeface="Open Sauce"/>
                <a:sym typeface="Open Sauce"/>
              </a:rPr>
              <a:t>Presented by : Mr. Kartik L. Shelke</a:t>
            </a:r>
          </a:p>
          <a:p>
            <a:pPr algn="ctr">
              <a:lnSpc>
                <a:spcPts val="5039"/>
              </a:lnSpc>
              <a:spcBef>
                <a:spcPct val="0"/>
              </a:spcBef>
            </a:pPr>
            <a:r>
              <a:rPr lang="en-US" sz="3599">
                <a:solidFill>
                  <a:srgbClr val="000000"/>
                </a:solidFill>
                <a:latin typeface="Open Sauce"/>
                <a:ea typeface="Open Sauce"/>
                <a:cs typeface="Open Sauce"/>
                <a:sym typeface="Open Sauce"/>
              </a:rPr>
              <a:t>Guide : Dr. Manas R. Sial</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7F7F7"/>
        </a:solidFill>
      </p:bgPr>
    </p:bg>
    <p:spTree>
      <p:nvGrpSpPr>
        <p:cNvPr id="1" name=""/>
        <p:cNvGrpSpPr/>
        <p:nvPr/>
      </p:nvGrpSpPr>
      <p:grpSpPr>
        <a:xfrm>
          <a:off x="0" y="0"/>
          <a:ext cx="0" cy="0"/>
          <a:chOff x="0" y="0"/>
          <a:chExt cx="0" cy="0"/>
        </a:xfrm>
      </p:grpSpPr>
      <p:sp>
        <p:nvSpPr>
          <p:cNvPr name="TextBox 2" id="2"/>
          <p:cNvSpPr txBox="true"/>
          <p:nvPr/>
        </p:nvSpPr>
        <p:spPr>
          <a:xfrm rot="0">
            <a:off x="2858126" y="679477"/>
            <a:ext cx="11019080" cy="1184910"/>
          </a:xfrm>
          <a:prstGeom prst="rect">
            <a:avLst/>
          </a:prstGeom>
        </p:spPr>
        <p:txBody>
          <a:bodyPr anchor="t" rtlCol="false" tIns="0" lIns="0" bIns="0" rIns="0">
            <a:spAutoFit/>
          </a:bodyPr>
          <a:lstStyle/>
          <a:p>
            <a:pPr algn="ctr">
              <a:lnSpc>
                <a:spcPts val="8640"/>
              </a:lnSpc>
            </a:pPr>
            <a:r>
              <a:rPr lang="en-US" b="true" sz="9600">
                <a:solidFill>
                  <a:srgbClr val="183685"/>
                </a:solidFill>
                <a:latin typeface="DM Sans Bold"/>
                <a:ea typeface="DM Sans Bold"/>
                <a:cs typeface="DM Sans Bold"/>
                <a:sym typeface="DM Sans Bold"/>
              </a:rPr>
              <a:t>PROPOSED WORK</a:t>
            </a:r>
          </a:p>
        </p:txBody>
      </p:sp>
      <p:grpSp>
        <p:nvGrpSpPr>
          <p:cNvPr name="Group 3" id="3"/>
          <p:cNvGrpSpPr/>
          <p:nvPr/>
        </p:nvGrpSpPr>
        <p:grpSpPr>
          <a:xfrm rot="0">
            <a:off x="7424017" y="-6859967"/>
            <a:ext cx="18788758" cy="9328392"/>
            <a:chOff x="0" y="0"/>
            <a:chExt cx="1557574" cy="773317"/>
          </a:xfrm>
        </p:grpSpPr>
        <p:sp>
          <p:nvSpPr>
            <p:cNvPr name="Freeform 4" id="4"/>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5" id="5"/>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28700" y="1028700"/>
            <a:ext cx="1671374" cy="1671374"/>
            <a:chOff x="0" y="0"/>
            <a:chExt cx="812800" cy="812800"/>
          </a:xfrm>
        </p:grpSpPr>
        <p:sp>
          <p:nvSpPr>
            <p:cNvPr name="Freeform 7" id="7"/>
            <p:cNvSpPr/>
            <p:nvPr/>
          </p:nvSpPr>
          <p:spPr>
            <a:xfrm flipH="false" flipV="false" rot="0">
              <a:off x="36661" y="36661"/>
              <a:ext cx="739478" cy="739478"/>
            </a:xfrm>
            <a:custGeom>
              <a:avLst/>
              <a:gdLst/>
              <a:ahLst/>
              <a:cxnLst/>
              <a:rect r="r" b="b" t="t" l="l"/>
              <a:pathLst>
                <a:path h="739478" w="739478">
                  <a:moveTo>
                    <a:pt x="451623" y="45223"/>
                  </a:moveTo>
                  <a:lnTo>
                    <a:pt x="694255" y="287855"/>
                  </a:lnTo>
                  <a:cubicBezTo>
                    <a:pt x="739478" y="333078"/>
                    <a:pt x="739478" y="406400"/>
                    <a:pt x="694255" y="451623"/>
                  </a:cubicBezTo>
                  <a:lnTo>
                    <a:pt x="451623" y="694255"/>
                  </a:lnTo>
                  <a:cubicBezTo>
                    <a:pt x="406400" y="739478"/>
                    <a:pt x="333078" y="739478"/>
                    <a:pt x="287855" y="694255"/>
                  </a:cubicBezTo>
                  <a:lnTo>
                    <a:pt x="45223" y="451623"/>
                  </a:lnTo>
                  <a:cubicBezTo>
                    <a:pt x="0" y="406400"/>
                    <a:pt x="0" y="333078"/>
                    <a:pt x="45223" y="287855"/>
                  </a:cubicBezTo>
                  <a:lnTo>
                    <a:pt x="287855" y="45223"/>
                  </a:lnTo>
                  <a:cubicBezTo>
                    <a:pt x="333078" y="0"/>
                    <a:pt x="406400" y="0"/>
                    <a:pt x="451623" y="45223"/>
                  </a:cubicBezTo>
                  <a:close/>
                </a:path>
              </a:pathLst>
            </a:custGeom>
            <a:solidFill>
              <a:srgbClr val="51B2BA"/>
            </a:solidFill>
          </p:spPr>
        </p:sp>
        <p:sp>
          <p:nvSpPr>
            <p:cNvPr name="TextBox 8" id="8"/>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5375842" y="5531029"/>
            <a:ext cx="7454541" cy="7454541"/>
            <a:chOff x="0" y="0"/>
            <a:chExt cx="812800" cy="812800"/>
          </a:xfrm>
        </p:grpSpPr>
        <p:sp>
          <p:nvSpPr>
            <p:cNvPr name="Freeform 10" id="10"/>
            <p:cNvSpPr/>
            <p:nvPr/>
          </p:nvSpPr>
          <p:spPr>
            <a:xfrm flipH="false" flipV="false" rot="0">
              <a:off x="21700" y="21700"/>
              <a:ext cx="769400" cy="769400"/>
            </a:xfrm>
            <a:custGeom>
              <a:avLst/>
              <a:gdLst/>
              <a:ahLst/>
              <a:cxnLst/>
              <a:rect r="r" b="b" t="t" l="l"/>
              <a:pathLst>
                <a:path h="769400" w="769400">
                  <a:moveTo>
                    <a:pt x="433168" y="26768"/>
                  </a:moveTo>
                  <a:lnTo>
                    <a:pt x="742632" y="336232"/>
                  </a:lnTo>
                  <a:cubicBezTo>
                    <a:pt x="769400" y="363000"/>
                    <a:pt x="769400" y="406400"/>
                    <a:pt x="742632" y="433168"/>
                  </a:cubicBezTo>
                  <a:lnTo>
                    <a:pt x="433168" y="742632"/>
                  </a:lnTo>
                  <a:cubicBezTo>
                    <a:pt x="406400" y="769400"/>
                    <a:pt x="363000" y="769400"/>
                    <a:pt x="336232" y="742632"/>
                  </a:cubicBezTo>
                  <a:lnTo>
                    <a:pt x="26768" y="433168"/>
                  </a:lnTo>
                  <a:cubicBezTo>
                    <a:pt x="0" y="406400"/>
                    <a:pt x="0" y="363000"/>
                    <a:pt x="26768" y="336232"/>
                  </a:cubicBezTo>
                  <a:lnTo>
                    <a:pt x="336232" y="26768"/>
                  </a:lnTo>
                  <a:cubicBezTo>
                    <a:pt x="363000" y="0"/>
                    <a:pt x="406400" y="0"/>
                    <a:pt x="433168" y="26768"/>
                  </a:cubicBezTo>
                  <a:close/>
                </a:path>
              </a:pathLst>
            </a:custGeom>
            <a:solidFill>
              <a:srgbClr val="51B2BA"/>
            </a:solidFill>
          </p:spPr>
        </p:sp>
        <p:sp>
          <p:nvSpPr>
            <p:cNvPr name="TextBox 11" id="11"/>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1724736" y="3473988"/>
            <a:ext cx="15534564" cy="4047407"/>
          </a:xfrm>
          <a:prstGeom prst="rect">
            <a:avLst/>
          </a:prstGeom>
        </p:spPr>
        <p:txBody>
          <a:bodyPr anchor="t" rtlCol="false" tIns="0" lIns="0" bIns="0" rIns="0">
            <a:spAutoFit/>
          </a:bodyPr>
          <a:lstStyle/>
          <a:p>
            <a:pPr algn="just" marL="825274" indent="-412637" lvl="1">
              <a:lnSpc>
                <a:spcPts val="5351"/>
              </a:lnSpc>
              <a:buFont typeface="Arial"/>
              <a:buChar char="•"/>
            </a:pPr>
            <a:r>
              <a:rPr lang="en-US" sz="3822">
                <a:solidFill>
                  <a:srgbClr val="000000"/>
                </a:solidFill>
                <a:latin typeface="Open Sauce"/>
                <a:ea typeface="Open Sauce"/>
                <a:cs typeface="Open Sauce"/>
                <a:sym typeface="Open Sauce"/>
              </a:rPr>
              <a:t>To d</a:t>
            </a:r>
            <a:r>
              <a:rPr lang="en-US" sz="3822">
                <a:solidFill>
                  <a:srgbClr val="000000"/>
                </a:solidFill>
                <a:latin typeface="Open Sauce"/>
                <a:ea typeface="Open Sauce"/>
                <a:cs typeface="Open Sauce"/>
                <a:sym typeface="Open Sauce"/>
              </a:rPr>
              <a:t>evelop a comprehensive EMI modeling framework for high-speed buck converters by incorporating both common-mode and differential-mode interference paths using realistic parasitic components, and to design and simulate effective EMI filters in MATLAB/Simulink for compliance with EMI standards.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60000">
            <a:off x="8719401" y="-5365969"/>
            <a:ext cx="10694888" cy="10684506"/>
            <a:chOff x="0" y="0"/>
            <a:chExt cx="890190" cy="889326"/>
          </a:xfrm>
        </p:grpSpPr>
        <p:sp>
          <p:nvSpPr>
            <p:cNvPr name="Freeform 3" id="3"/>
            <p:cNvSpPr/>
            <p:nvPr/>
          </p:nvSpPr>
          <p:spPr>
            <a:xfrm flipH="false" flipV="false" rot="0">
              <a:off x="30005" y="22898"/>
              <a:ext cx="830180" cy="843530"/>
            </a:xfrm>
            <a:custGeom>
              <a:avLst/>
              <a:gdLst/>
              <a:ahLst/>
              <a:cxnLst/>
              <a:rect r="r" b="b" t="t" l="l"/>
              <a:pathLst>
                <a:path h="843530" w="830180">
                  <a:moveTo>
                    <a:pt x="466302" y="28264"/>
                  </a:moveTo>
                  <a:lnTo>
                    <a:pt x="808974" y="370603"/>
                  </a:lnTo>
                  <a:cubicBezTo>
                    <a:pt x="822551" y="384168"/>
                    <a:pt x="830180" y="402573"/>
                    <a:pt x="830180" y="421765"/>
                  </a:cubicBezTo>
                  <a:cubicBezTo>
                    <a:pt x="830180" y="440957"/>
                    <a:pt x="822551" y="459363"/>
                    <a:pt x="808974" y="472927"/>
                  </a:cubicBezTo>
                  <a:lnTo>
                    <a:pt x="466302" y="815266"/>
                  </a:lnTo>
                  <a:cubicBezTo>
                    <a:pt x="438010" y="843530"/>
                    <a:pt x="392170" y="843530"/>
                    <a:pt x="363879" y="815266"/>
                  </a:cubicBezTo>
                  <a:lnTo>
                    <a:pt x="21207" y="472927"/>
                  </a:lnTo>
                  <a:cubicBezTo>
                    <a:pt x="7629" y="459363"/>
                    <a:pt x="0" y="440957"/>
                    <a:pt x="0" y="421765"/>
                  </a:cubicBezTo>
                  <a:cubicBezTo>
                    <a:pt x="0" y="402573"/>
                    <a:pt x="7629" y="384168"/>
                    <a:pt x="21207" y="370603"/>
                  </a:cubicBezTo>
                  <a:lnTo>
                    <a:pt x="363879" y="28264"/>
                  </a:lnTo>
                  <a:cubicBezTo>
                    <a:pt x="392170" y="0"/>
                    <a:pt x="438010" y="0"/>
                    <a:pt x="466302" y="28264"/>
                  </a:cubicBezTo>
                  <a:close/>
                </a:path>
              </a:pathLst>
            </a:custGeom>
            <a:blipFill>
              <a:blip r:embed="rId2"/>
              <a:stretch>
                <a:fillRect l="-43115" t="-11507" r="-29401" b="-3612"/>
              </a:stretch>
            </a:blipFill>
          </p:spPr>
        </p:sp>
      </p:grpSp>
      <p:grpSp>
        <p:nvGrpSpPr>
          <p:cNvPr name="Group 4" id="4"/>
          <p:cNvGrpSpPr/>
          <p:nvPr/>
        </p:nvGrpSpPr>
        <p:grpSpPr>
          <a:xfrm rot="0">
            <a:off x="-7951486" y="-6859967"/>
            <a:ext cx="18788758" cy="9328392"/>
            <a:chOff x="0" y="0"/>
            <a:chExt cx="1557574" cy="773317"/>
          </a:xfrm>
        </p:grpSpPr>
        <p:sp>
          <p:nvSpPr>
            <p:cNvPr name="Freeform 5" id="5"/>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6" id="6"/>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5501105" y="1803759"/>
            <a:ext cx="7454541" cy="7454541"/>
            <a:chOff x="0" y="0"/>
            <a:chExt cx="812800" cy="812800"/>
          </a:xfrm>
        </p:grpSpPr>
        <p:sp>
          <p:nvSpPr>
            <p:cNvPr name="Freeform 8" id="8"/>
            <p:cNvSpPr/>
            <p:nvPr/>
          </p:nvSpPr>
          <p:spPr>
            <a:xfrm flipH="false" flipV="false" rot="0">
              <a:off x="21700" y="21700"/>
              <a:ext cx="769400" cy="769400"/>
            </a:xfrm>
            <a:custGeom>
              <a:avLst/>
              <a:gdLst/>
              <a:ahLst/>
              <a:cxnLst/>
              <a:rect r="r" b="b" t="t" l="l"/>
              <a:pathLst>
                <a:path h="769400" w="769400">
                  <a:moveTo>
                    <a:pt x="433168" y="26768"/>
                  </a:moveTo>
                  <a:lnTo>
                    <a:pt x="742632" y="336232"/>
                  </a:lnTo>
                  <a:cubicBezTo>
                    <a:pt x="769400" y="363000"/>
                    <a:pt x="769400" y="406400"/>
                    <a:pt x="742632" y="433168"/>
                  </a:cubicBezTo>
                  <a:lnTo>
                    <a:pt x="433168" y="742632"/>
                  </a:lnTo>
                  <a:cubicBezTo>
                    <a:pt x="406400" y="769400"/>
                    <a:pt x="363000" y="769400"/>
                    <a:pt x="336232" y="742632"/>
                  </a:cubicBezTo>
                  <a:lnTo>
                    <a:pt x="26768" y="433168"/>
                  </a:lnTo>
                  <a:cubicBezTo>
                    <a:pt x="0" y="406400"/>
                    <a:pt x="0" y="363000"/>
                    <a:pt x="26768" y="336232"/>
                  </a:cubicBezTo>
                  <a:lnTo>
                    <a:pt x="336232" y="26768"/>
                  </a:lnTo>
                  <a:cubicBezTo>
                    <a:pt x="363000" y="0"/>
                    <a:pt x="406400" y="0"/>
                    <a:pt x="433168" y="26768"/>
                  </a:cubicBezTo>
                  <a:close/>
                </a:path>
              </a:pathLst>
            </a:custGeom>
            <a:solidFill>
              <a:srgbClr val="51B2BA"/>
            </a:solidFill>
          </p:spPr>
        </p:sp>
        <p:sp>
          <p:nvSpPr>
            <p:cNvPr name="TextBox 9" id="9"/>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15501105" y="7549214"/>
            <a:ext cx="1371544" cy="1371544"/>
            <a:chOff x="0" y="0"/>
            <a:chExt cx="361230" cy="361230"/>
          </a:xfrm>
        </p:grpSpPr>
        <p:sp>
          <p:nvSpPr>
            <p:cNvPr name="Freeform 11" id="11"/>
            <p:cNvSpPr/>
            <p:nvPr/>
          </p:nvSpPr>
          <p:spPr>
            <a:xfrm flipH="false" flipV="false" rot="0">
              <a:off x="0" y="0"/>
              <a:ext cx="361230" cy="361230"/>
            </a:xfrm>
            <a:custGeom>
              <a:avLst/>
              <a:gdLst/>
              <a:ahLst/>
              <a:cxnLst/>
              <a:rect r="r" b="b" t="t" l="l"/>
              <a:pathLst>
                <a:path h="361230" w="361230">
                  <a:moveTo>
                    <a:pt x="141117" y="0"/>
                  </a:moveTo>
                  <a:lnTo>
                    <a:pt x="220113" y="0"/>
                  </a:lnTo>
                  <a:cubicBezTo>
                    <a:pt x="298050" y="0"/>
                    <a:pt x="361230" y="63180"/>
                    <a:pt x="361230" y="141117"/>
                  </a:cubicBezTo>
                  <a:lnTo>
                    <a:pt x="361230" y="220113"/>
                  </a:lnTo>
                  <a:cubicBezTo>
                    <a:pt x="361230" y="298050"/>
                    <a:pt x="298050" y="361230"/>
                    <a:pt x="220113" y="361230"/>
                  </a:cubicBezTo>
                  <a:lnTo>
                    <a:pt x="141117" y="361230"/>
                  </a:lnTo>
                  <a:cubicBezTo>
                    <a:pt x="63180" y="361230"/>
                    <a:pt x="0" y="298050"/>
                    <a:pt x="0" y="220113"/>
                  </a:cubicBezTo>
                  <a:lnTo>
                    <a:pt x="0" y="141117"/>
                  </a:lnTo>
                  <a:cubicBezTo>
                    <a:pt x="0" y="63180"/>
                    <a:pt x="63180" y="0"/>
                    <a:pt x="141117" y="0"/>
                  </a:cubicBezTo>
                  <a:close/>
                </a:path>
              </a:pathLst>
            </a:custGeom>
            <a:solidFill>
              <a:srgbClr val="183685"/>
            </a:solidFill>
          </p:spPr>
        </p:sp>
        <p:sp>
          <p:nvSpPr>
            <p:cNvPr name="TextBox 12" id="12"/>
            <p:cNvSpPr txBox="true"/>
            <p:nvPr/>
          </p:nvSpPr>
          <p:spPr>
            <a:xfrm>
              <a:off x="0" y="-38100"/>
              <a:ext cx="361230" cy="39933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2327637" y="1572462"/>
            <a:ext cx="8003182" cy="1184910"/>
          </a:xfrm>
          <a:prstGeom prst="rect">
            <a:avLst/>
          </a:prstGeom>
        </p:spPr>
        <p:txBody>
          <a:bodyPr anchor="t" rtlCol="false" tIns="0" lIns="0" bIns="0" rIns="0">
            <a:spAutoFit/>
          </a:bodyPr>
          <a:lstStyle/>
          <a:p>
            <a:pPr algn="l">
              <a:lnSpc>
                <a:spcPts val="8640"/>
              </a:lnSpc>
            </a:pPr>
            <a:r>
              <a:rPr lang="en-US" sz="9600" b="true">
                <a:solidFill>
                  <a:srgbClr val="183685"/>
                </a:solidFill>
                <a:latin typeface="DM Sans Bold"/>
                <a:ea typeface="DM Sans Bold"/>
                <a:cs typeface="DM Sans Bold"/>
                <a:sym typeface="DM Sans Bold"/>
              </a:rPr>
              <a:t>OBJECTIVES</a:t>
            </a:r>
          </a:p>
        </p:txBody>
      </p:sp>
      <p:sp>
        <p:nvSpPr>
          <p:cNvPr name="TextBox 14" id="14"/>
          <p:cNvSpPr txBox="true"/>
          <p:nvPr/>
        </p:nvSpPr>
        <p:spPr>
          <a:xfrm rot="0">
            <a:off x="1930355" y="3358158"/>
            <a:ext cx="11638161" cy="5562600"/>
          </a:xfrm>
          <a:prstGeom prst="rect">
            <a:avLst/>
          </a:prstGeom>
        </p:spPr>
        <p:txBody>
          <a:bodyPr anchor="t" rtlCol="false" tIns="0" lIns="0" bIns="0" rIns="0">
            <a:spAutoFit/>
          </a:bodyPr>
          <a:lstStyle/>
          <a:p>
            <a:pPr algn="l" marL="971550" indent="-485775" lvl="1">
              <a:lnSpc>
                <a:spcPts val="6299"/>
              </a:lnSpc>
              <a:buFont typeface="Arial"/>
              <a:buChar char="•"/>
            </a:pPr>
            <a:r>
              <a:rPr lang="en-US" sz="4500">
                <a:solidFill>
                  <a:srgbClr val="000000"/>
                </a:solidFill>
                <a:latin typeface="Open Sauce"/>
                <a:ea typeface="Open Sauce"/>
                <a:cs typeface="Open Sauce"/>
                <a:sym typeface="Open Sauce"/>
              </a:rPr>
              <a:t>Model EMI in buck converters</a:t>
            </a:r>
          </a:p>
          <a:p>
            <a:pPr algn="l">
              <a:lnSpc>
                <a:spcPts val="6299"/>
              </a:lnSpc>
            </a:pPr>
          </a:p>
          <a:p>
            <a:pPr algn="l" marL="971550" indent="-485775" lvl="1">
              <a:lnSpc>
                <a:spcPts val="6299"/>
              </a:lnSpc>
              <a:buFont typeface="Arial"/>
              <a:buChar char="•"/>
            </a:pPr>
            <a:r>
              <a:rPr lang="en-US" sz="4500">
                <a:solidFill>
                  <a:srgbClr val="000000"/>
                </a:solidFill>
                <a:latin typeface="Open Sauce"/>
                <a:ea typeface="Open Sauce"/>
                <a:cs typeface="Open Sauce"/>
                <a:sym typeface="Open Sauce"/>
              </a:rPr>
              <a:t>Simulate in time and frequency domain</a:t>
            </a:r>
          </a:p>
          <a:p>
            <a:pPr algn="l">
              <a:lnSpc>
                <a:spcPts val="6299"/>
              </a:lnSpc>
            </a:pPr>
          </a:p>
          <a:p>
            <a:pPr algn="l" marL="971550" indent="-485775" lvl="1">
              <a:lnSpc>
                <a:spcPts val="6299"/>
              </a:lnSpc>
              <a:buFont typeface="Arial"/>
              <a:buChar char="•"/>
            </a:pPr>
            <a:r>
              <a:rPr lang="en-US" sz="4500">
                <a:solidFill>
                  <a:srgbClr val="000000"/>
                </a:solidFill>
                <a:latin typeface="Open Sauce"/>
                <a:ea typeface="Open Sauce"/>
                <a:cs typeface="Open Sauce"/>
                <a:sym typeface="Open Sauce"/>
              </a:rPr>
              <a:t>Propose filtering and mitigation techniques</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7F7F7"/>
        </a:solidFill>
      </p:bgPr>
    </p:bg>
    <p:spTree>
      <p:nvGrpSpPr>
        <p:cNvPr id="1" name=""/>
        <p:cNvGrpSpPr/>
        <p:nvPr/>
      </p:nvGrpSpPr>
      <p:grpSpPr>
        <a:xfrm>
          <a:off x="0" y="0"/>
          <a:ext cx="0" cy="0"/>
          <a:chOff x="0" y="0"/>
          <a:chExt cx="0" cy="0"/>
        </a:xfrm>
      </p:grpSpPr>
      <p:sp>
        <p:nvSpPr>
          <p:cNvPr name="TextBox 2" id="2"/>
          <p:cNvSpPr txBox="true"/>
          <p:nvPr/>
        </p:nvSpPr>
        <p:spPr>
          <a:xfrm rot="0">
            <a:off x="2858126" y="679477"/>
            <a:ext cx="11019080" cy="1184910"/>
          </a:xfrm>
          <a:prstGeom prst="rect">
            <a:avLst/>
          </a:prstGeom>
        </p:spPr>
        <p:txBody>
          <a:bodyPr anchor="t" rtlCol="false" tIns="0" lIns="0" bIns="0" rIns="0">
            <a:spAutoFit/>
          </a:bodyPr>
          <a:lstStyle/>
          <a:p>
            <a:pPr algn="ctr">
              <a:lnSpc>
                <a:spcPts val="8640"/>
              </a:lnSpc>
            </a:pPr>
            <a:r>
              <a:rPr lang="en-US" b="true" sz="9600">
                <a:solidFill>
                  <a:srgbClr val="183685"/>
                </a:solidFill>
                <a:latin typeface="DM Sans Bold"/>
                <a:ea typeface="DM Sans Bold"/>
                <a:cs typeface="DM Sans Bold"/>
                <a:sym typeface="DM Sans Bold"/>
              </a:rPr>
              <a:t>METHODOLOGY</a:t>
            </a:r>
          </a:p>
        </p:txBody>
      </p:sp>
      <p:grpSp>
        <p:nvGrpSpPr>
          <p:cNvPr name="Group 3" id="3"/>
          <p:cNvGrpSpPr/>
          <p:nvPr/>
        </p:nvGrpSpPr>
        <p:grpSpPr>
          <a:xfrm rot="0">
            <a:off x="7424017" y="-6859967"/>
            <a:ext cx="18788758" cy="9328392"/>
            <a:chOff x="0" y="0"/>
            <a:chExt cx="1557574" cy="773317"/>
          </a:xfrm>
        </p:grpSpPr>
        <p:sp>
          <p:nvSpPr>
            <p:cNvPr name="Freeform 4" id="4"/>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5" id="5"/>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28700" y="1028700"/>
            <a:ext cx="1671374" cy="1671374"/>
            <a:chOff x="0" y="0"/>
            <a:chExt cx="812800" cy="812800"/>
          </a:xfrm>
        </p:grpSpPr>
        <p:sp>
          <p:nvSpPr>
            <p:cNvPr name="Freeform 7" id="7"/>
            <p:cNvSpPr/>
            <p:nvPr/>
          </p:nvSpPr>
          <p:spPr>
            <a:xfrm flipH="false" flipV="false" rot="0">
              <a:off x="36661" y="36661"/>
              <a:ext cx="739478" cy="739478"/>
            </a:xfrm>
            <a:custGeom>
              <a:avLst/>
              <a:gdLst/>
              <a:ahLst/>
              <a:cxnLst/>
              <a:rect r="r" b="b" t="t" l="l"/>
              <a:pathLst>
                <a:path h="739478" w="739478">
                  <a:moveTo>
                    <a:pt x="451623" y="45223"/>
                  </a:moveTo>
                  <a:lnTo>
                    <a:pt x="694255" y="287855"/>
                  </a:lnTo>
                  <a:cubicBezTo>
                    <a:pt x="739478" y="333078"/>
                    <a:pt x="739478" y="406400"/>
                    <a:pt x="694255" y="451623"/>
                  </a:cubicBezTo>
                  <a:lnTo>
                    <a:pt x="451623" y="694255"/>
                  </a:lnTo>
                  <a:cubicBezTo>
                    <a:pt x="406400" y="739478"/>
                    <a:pt x="333078" y="739478"/>
                    <a:pt x="287855" y="694255"/>
                  </a:cubicBezTo>
                  <a:lnTo>
                    <a:pt x="45223" y="451623"/>
                  </a:lnTo>
                  <a:cubicBezTo>
                    <a:pt x="0" y="406400"/>
                    <a:pt x="0" y="333078"/>
                    <a:pt x="45223" y="287855"/>
                  </a:cubicBezTo>
                  <a:lnTo>
                    <a:pt x="287855" y="45223"/>
                  </a:lnTo>
                  <a:cubicBezTo>
                    <a:pt x="333078" y="0"/>
                    <a:pt x="406400" y="0"/>
                    <a:pt x="451623" y="45223"/>
                  </a:cubicBezTo>
                  <a:close/>
                </a:path>
              </a:pathLst>
            </a:custGeom>
            <a:solidFill>
              <a:srgbClr val="51B2BA"/>
            </a:solidFill>
          </p:spPr>
        </p:sp>
        <p:sp>
          <p:nvSpPr>
            <p:cNvPr name="TextBox 8" id="8"/>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5375842" y="5531029"/>
            <a:ext cx="7454541" cy="7454541"/>
            <a:chOff x="0" y="0"/>
            <a:chExt cx="812800" cy="812800"/>
          </a:xfrm>
        </p:grpSpPr>
        <p:sp>
          <p:nvSpPr>
            <p:cNvPr name="Freeform 10" id="10"/>
            <p:cNvSpPr/>
            <p:nvPr/>
          </p:nvSpPr>
          <p:spPr>
            <a:xfrm flipH="false" flipV="false" rot="0">
              <a:off x="21700" y="21700"/>
              <a:ext cx="769400" cy="769400"/>
            </a:xfrm>
            <a:custGeom>
              <a:avLst/>
              <a:gdLst/>
              <a:ahLst/>
              <a:cxnLst/>
              <a:rect r="r" b="b" t="t" l="l"/>
              <a:pathLst>
                <a:path h="769400" w="769400">
                  <a:moveTo>
                    <a:pt x="433168" y="26768"/>
                  </a:moveTo>
                  <a:lnTo>
                    <a:pt x="742632" y="336232"/>
                  </a:lnTo>
                  <a:cubicBezTo>
                    <a:pt x="769400" y="363000"/>
                    <a:pt x="769400" y="406400"/>
                    <a:pt x="742632" y="433168"/>
                  </a:cubicBezTo>
                  <a:lnTo>
                    <a:pt x="433168" y="742632"/>
                  </a:lnTo>
                  <a:cubicBezTo>
                    <a:pt x="406400" y="769400"/>
                    <a:pt x="363000" y="769400"/>
                    <a:pt x="336232" y="742632"/>
                  </a:cubicBezTo>
                  <a:lnTo>
                    <a:pt x="26768" y="433168"/>
                  </a:lnTo>
                  <a:cubicBezTo>
                    <a:pt x="0" y="406400"/>
                    <a:pt x="0" y="363000"/>
                    <a:pt x="26768" y="336232"/>
                  </a:cubicBezTo>
                  <a:lnTo>
                    <a:pt x="336232" y="26768"/>
                  </a:lnTo>
                  <a:cubicBezTo>
                    <a:pt x="363000" y="0"/>
                    <a:pt x="406400" y="0"/>
                    <a:pt x="433168" y="26768"/>
                  </a:cubicBezTo>
                  <a:close/>
                </a:path>
              </a:pathLst>
            </a:custGeom>
            <a:solidFill>
              <a:srgbClr val="51B2BA"/>
            </a:solidFill>
          </p:spPr>
        </p:sp>
        <p:sp>
          <p:nvSpPr>
            <p:cNvPr name="TextBox 11" id="11"/>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3302747" y="2392225"/>
            <a:ext cx="10129838" cy="7162800"/>
          </a:xfrm>
          <a:prstGeom prst="rect">
            <a:avLst/>
          </a:prstGeom>
        </p:spPr>
        <p:txBody>
          <a:bodyPr anchor="t" rtlCol="false" tIns="0" lIns="0" bIns="0" rIns="0">
            <a:spAutoFit/>
          </a:bodyPr>
          <a:lstStyle/>
          <a:p>
            <a:pPr algn="l" marL="971550" indent="-485775" lvl="1">
              <a:lnSpc>
                <a:spcPts val="6299"/>
              </a:lnSpc>
              <a:buFont typeface="Arial"/>
              <a:buChar char="•"/>
            </a:pPr>
            <a:r>
              <a:rPr lang="en-US" sz="4500">
                <a:solidFill>
                  <a:srgbClr val="000000"/>
                </a:solidFill>
                <a:latin typeface="Open Sauce"/>
                <a:ea typeface="Open Sauce"/>
                <a:cs typeface="Open Sauce"/>
                <a:sym typeface="Open Sauce"/>
              </a:rPr>
              <a:t>Select topology and parameters</a:t>
            </a:r>
          </a:p>
          <a:p>
            <a:pPr algn="l">
              <a:lnSpc>
                <a:spcPts val="6299"/>
              </a:lnSpc>
            </a:pPr>
          </a:p>
          <a:p>
            <a:pPr algn="l" marL="971550" indent="-485775" lvl="1">
              <a:lnSpc>
                <a:spcPts val="6299"/>
              </a:lnSpc>
              <a:buFont typeface="Arial"/>
              <a:buChar char="•"/>
            </a:pPr>
            <a:r>
              <a:rPr lang="en-US" sz="4500">
                <a:solidFill>
                  <a:srgbClr val="000000"/>
                </a:solidFill>
                <a:latin typeface="Open Sauce"/>
                <a:ea typeface="Open Sauce"/>
                <a:cs typeface="Open Sauce"/>
                <a:sym typeface="Open Sauce"/>
              </a:rPr>
              <a:t>Model parasitic elements</a:t>
            </a:r>
          </a:p>
          <a:p>
            <a:pPr algn="l">
              <a:lnSpc>
                <a:spcPts val="6299"/>
              </a:lnSpc>
            </a:pPr>
          </a:p>
          <a:p>
            <a:pPr algn="l" marL="971550" indent="-485775" lvl="1">
              <a:lnSpc>
                <a:spcPts val="6299"/>
              </a:lnSpc>
              <a:buFont typeface="Arial"/>
              <a:buChar char="•"/>
            </a:pPr>
            <a:r>
              <a:rPr lang="en-US" sz="4500">
                <a:solidFill>
                  <a:srgbClr val="000000"/>
                </a:solidFill>
                <a:latin typeface="Open Sauce"/>
                <a:ea typeface="Open Sauce"/>
                <a:cs typeface="Open Sauce"/>
                <a:sym typeface="Open Sauce"/>
              </a:rPr>
              <a:t>Simulate in Simulink</a:t>
            </a:r>
          </a:p>
          <a:p>
            <a:pPr algn="l">
              <a:lnSpc>
                <a:spcPts val="6299"/>
              </a:lnSpc>
            </a:pPr>
          </a:p>
          <a:p>
            <a:pPr algn="l" marL="971550" indent="-485775" lvl="1">
              <a:lnSpc>
                <a:spcPts val="6299"/>
              </a:lnSpc>
              <a:buFont typeface="Arial"/>
              <a:buChar char="•"/>
            </a:pPr>
            <a:r>
              <a:rPr lang="en-US" sz="4500">
                <a:solidFill>
                  <a:srgbClr val="000000"/>
                </a:solidFill>
                <a:latin typeface="Open Sauce"/>
                <a:ea typeface="Open Sauce"/>
                <a:cs typeface="Open Sauce"/>
                <a:sym typeface="Open Sauce"/>
              </a:rPr>
              <a:t>Use FFT for EMI spectrum</a:t>
            </a:r>
          </a:p>
          <a:p>
            <a:pPr algn="l">
              <a:lnSpc>
                <a:spcPts val="6299"/>
              </a:lnSpc>
            </a:pPr>
          </a:p>
          <a:p>
            <a:pPr algn="l" marL="971550" indent="-485775" lvl="1">
              <a:lnSpc>
                <a:spcPts val="6299"/>
              </a:lnSpc>
              <a:buFont typeface="Arial"/>
              <a:buChar char="•"/>
            </a:pPr>
            <a:r>
              <a:rPr lang="en-US" sz="4500">
                <a:solidFill>
                  <a:srgbClr val="000000"/>
                </a:solidFill>
                <a:latin typeface="Open Sauce"/>
                <a:ea typeface="Open Sauce"/>
                <a:cs typeface="Open Sauce"/>
                <a:sym typeface="Open Sauce"/>
              </a:rPr>
              <a:t>Apply filters and compare results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8893621" y="-5029987"/>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951486" y="-6859967"/>
            <a:ext cx="18788758" cy="9328392"/>
            <a:chOff x="0" y="0"/>
            <a:chExt cx="1557574" cy="773317"/>
          </a:xfrm>
        </p:grpSpPr>
        <p:sp>
          <p:nvSpPr>
            <p:cNvPr name="Freeform 6" id="6"/>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7" id="7"/>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28482" y="9258300"/>
            <a:ext cx="1671374" cy="1671374"/>
            <a:chOff x="0" y="0"/>
            <a:chExt cx="812800" cy="812800"/>
          </a:xfrm>
        </p:grpSpPr>
        <p:sp>
          <p:nvSpPr>
            <p:cNvPr name="Freeform 9" id="9"/>
            <p:cNvSpPr/>
            <p:nvPr/>
          </p:nvSpPr>
          <p:spPr>
            <a:xfrm flipH="false" flipV="false" rot="0">
              <a:off x="36661" y="36661"/>
              <a:ext cx="739478" cy="739478"/>
            </a:xfrm>
            <a:custGeom>
              <a:avLst/>
              <a:gdLst/>
              <a:ahLst/>
              <a:cxnLst/>
              <a:rect r="r" b="b" t="t" l="l"/>
              <a:pathLst>
                <a:path h="739478" w="739478">
                  <a:moveTo>
                    <a:pt x="451623" y="45223"/>
                  </a:moveTo>
                  <a:lnTo>
                    <a:pt x="694255" y="287855"/>
                  </a:lnTo>
                  <a:cubicBezTo>
                    <a:pt x="739478" y="333078"/>
                    <a:pt x="739478" y="406400"/>
                    <a:pt x="694255" y="451623"/>
                  </a:cubicBezTo>
                  <a:lnTo>
                    <a:pt x="451623" y="694255"/>
                  </a:lnTo>
                  <a:cubicBezTo>
                    <a:pt x="406400" y="739478"/>
                    <a:pt x="333078" y="739478"/>
                    <a:pt x="287855" y="694255"/>
                  </a:cubicBezTo>
                  <a:lnTo>
                    <a:pt x="45223" y="451623"/>
                  </a:lnTo>
                  <a:cubicBezTo>
                    <a:pt x="0" y="406400"/>
                    <a:pt x="0" y="333078"/>
                    <a:pt x="45223" y="287855"/>
                  </a:cubicBezTo>
                  <a:lnTo>
                    <a:pt x="287855" y="45223"/>
                  </a:lnTo>
                  <a:cubicBezTo>
                    <a:pt x="333078" y="0"/>
                    <a:pt x="406400" y="0"/>
                    <a:pt x="451623" y="45223"/>
                  </a:cubicBezTo>
                  <a:close/>
                </a:path>
              </a:pathLst>
            </a:custGeom>
            <a:solidFill>
              <a:srgbClr val="51B2BA"/>
            </a:solidFill>
          </p:spPr>
        </p:sp>
        <p:sp>
          <p:nvSpPr>
            <p:cNvPr name="TextBox 10" id="10"/>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2010656" y="2756109"/>
            <a:ext cx="14691297" cy="6207073"/>
          </a:xfrm>
          <a:custGeom>
            <a:avLst/>
            <a:gdLst/>
            <a:ahLst/>
            <a:cxnLst/>
            <a:rect r="r" b="b" t="t" l="l"/>
            <a:pathLst>
              <a:path h="6207073" w="14691297">
                <a:moveTo>
                  <a:pt x="0" y="0"/>
                </a:moveTo>
                <a:lnTo>
                  <a:pt x="14691297" y="0"/>
                </a:lnTo>
                <a:lnTo>
                  <a:pt x="14691297" y="6207073"/>
                </a:lnTo>
                <a:lnTo>
                  <a:pt x="0" y="6207073"/>
                </a:lnTo>
                <a:lnTo>
                  <a:pt x="0" y="0"/>
                </a:lnTo>
                <a:close/>
              </a:path>
            </a:pathLst>
          </a:custGeom>
          <a:blipFill>
            <a:blip r:embed="rId2"/>
            <a:stretch>
              <a:fillRect l="0" t="0" r="0" b="0"/>
            </a:stretch>
          </a:blipFill>
        </p:spPr>
      </p:sp>
      <p:sp>
        <p:nvSpPr>
          <p:cNvPr name="TextBox 12" id="12"/>
          <p:cNvSpPr txBox="true"/>
          <p:nvPr/>
        </p:nvSpPr>
        <p:spPr>
          <a:xfrm rot="0">
            <a:off x="2888581" y="1283515"/>
            <a:ext cx="13045136" cy="1184910"/>
          </a:xfrm>
          <a:prstGeom prst="rect">
            <a:avLst/>
          </a:prstGeom>
        </p:spPr>
        <p:txBody>
          <a:bodyPr anchor="t" rtlCol="false" tIns="0" lIns="0" bIns="0" rIns="0">
            <a:spAutoFit/>
          </a:bodyPr>
          <a:lstStyle/>
          <a:p>
            <a:pPr algn="l">
              <a:lnSpc>
                <a:spcPts val="8640"/>
              </a:lnSpc>
            </a:pPr>
            <a:r>
              <a:rPr lang="en-US" sz="9600" b="true">
                <a:solidFill>
                  <a:srgbClr val="183685"/>
                </a:solidFill>
                <a:latin typeface="DM Sans Bold"/>
                <a:ea typeface="DM Sans Bold"/>
                <a:cs typeface="DM Sans Bold"/>
                <a:sym typeface="DM Sans Bold"/>
              </a:rPr>
              <a:t>BLOCK DIAGRAM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8893621" y="-5029987"/>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951486" y="-6859967"/>
            <a:ext cx="18788758" cy="9328392"/>
            <a:chOff x="0" y="0"/>
            <a:chExt cx="1557574" cy="773317"/>
          </a:xfrm>
        </p:grpSpPr>
        <p:sp>
          <p:nvSpPr>
            <p:cNvPr name="Freeform 6" id="6"/>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7" id="7"/>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3954765" y="1630225"/>
            <a:ext cx="1671374" cy="1671374"/>
            <a:chOff x="0" y="0"/>
            <a:chExt cx="812800" cy="812800"/>
          </a:xfrm>
        </p:grpSpPr>
        <p:sp>
          <p:nvSpPr>
            <p:cNvPr name="Freeform 9" id="9"/>
            <p:cNvSpPr/>
            <p:nvPr/>
          </p:nvSpPr>
          <p:spPr>
            <a:xfrm flipH="false" flipV="false" rot="0">
              <a:off x="36661" y="36661"/>
              <a:ext cx="739478" cy="739478"/>
            </a:xfrm>
            <a:custGeom>
              <a:avLst/>
              <a:gdLst/>
              <a:ahLst/>
              <a:cxnLst/>
              <a:rect r="r" b="b" t="t" l="l"/>
              <a:pathLst>
                <a:path h="739478" w="739478">
                  <a:moveTo>
                    <a:pt x="451623" y="45223"/>
                  </a:moveTo>
                  <a:lnTo>
                    <a:pt x="694255" y="287855"/>
                  </a:lnTo>
                  <a:cubicBezTo>
                    <a:pt x="739478" y="333078"/>
                    <a:pt x="739478" y="406400"/>
                    <a:pt x="694255" y="451623"/>
                  </a:cubicBezTo>
                  <a:lnTo>
                    <a:pt x="451623" y="694255"/>
                  </a:lnTo>
                  <a:cubicBezTo>
                    <a:pt x="406400" y="739478"/>
                    <a:pt x="333078" y="739478"/>
                    <a:pt x="287855" y="694255"/>
                  </a:cubicBezTo>
                  <a:lnTo>
                    <a:pt x="45223" y="451623"/>
                  </a:lnTo>
                  <a:cubicBezTo>
                    <a:pt x="0" y="406400"/>
                    <a:pt x="0" y="333078"/>
                    <a:pt x="45223" y="287855"/>
                  </a:cubicBezTo>
                  <a:lnTo>
                    <a:pt x="287855" y="45223"/>
                  </a:lnTo>
                  <a:cubicBezTo>
                    <a:pt x="333078" y="0"/>
                    <a:pt x="406400" y="0"/>
                    <a:pt x="451623" y="45223"/>
                  </a:cubicBezTo>
                  <a:close/>
                </a:path>
              </a:pathLst>
            </a:custGeom>
            <a:solidFill>
              <a:srgbClr val="51B2BA"/>
            </a:solidFill>
          </p:spPr>
        </p:sp>
        <p:sp>
          <p:nvSpPr>
            <p:cNvPr name="TextBox 10" id="10"/>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1031288" y="2151752"/>
            <a:ext cx="9394379" cy="2991748"/>
          </a:xfrm>
          <a:custGeom>
            <a:avLst/>
            <a:gdLst/>
            <a:ahLst/>
            <a:cxnLst/>
            <a:rect r="r" b="b" t="t" l="l"/>
            <a:pathLst>
              <a:path h="2991748" w="9394379">
                <a:moveTo>
                  <a:pt x="0" y="0"/>
                </a:moveTo>
                <a:lnTo>
                  <a:pt x="9394379" y="0"/>
                </a:lnTo>
                <a:lnTo>
                  <a:pt x="9394379" y="2991748"/>
                </a:lnTo>
                <a:lnTo>
                  <a:pt x="0" y="2991748"/>
                </a:lnTo>
                <a:lnTo>
                  <a:pt x="0" y="0"/>
                </a:lnTo>
                <a:close/>
              </a:path>
            </a:pathLst>
          </a:custGeom>
          <a:blipFill>
            <a:blip r:embed="rId2"/>
            <a:stretch>
              <a:fillRect l="0" t="0" r="0" b="0"/>
            </a:stretch>
          </a:blipFill>
        </p:spPr>
      </p:sp>
      <p:sp>
        <p:nvSpPr>
          <p:cNvPr name="Freeform 12" id="12"/>
          <p:cNvSpPr/>
          <p:nvPr/>
        </p:nvSpPr>
        <p:spPr>
          <a:xfrm flipH="false" flipV="false" rot="0">
            <a:off x="1028700" y="6246800"/>
            <a:ext cx="7088409" cy="4040200"/>
          </a:xfrm>
          <a:custGeom>
            <a:avLst/>
            <a:gdLst/>
            <a:ahLst/>
            <a:cxnLst/>
            <a:rect r="r" b="b" t="t" l="l"/>
            <a:pathLst>
              <a:path h="4040200" w="7088409">
                <a:moveTo>
                  <a:pt x="0" y="0"/>
                </a:moveTo>
                <a:lnTo>
                  <a:pt x="7088409" y="0"/>
                </a:lnTo>
                <a:lnTo>
                  <a:pt x="7088409" y="4040200"/>
                </a:lnTo>
                <a:lnTo>
                  <a:pt x="0" y="4040200"/>
                </a:lnTo>
                <a:lnTo>
                  <a:pt x="0" y="0"/>
                </a:lnTo>
                <a:close/>
              </a:path>
            </a:pathLst>
          </a:custGeom>
          <a:blipFill>
            <a:blip r:embed="rId3"/>
            <a:stretch>
              <a:fillRect l="-59432" t="0" r="0" b="0"/>
            </a:stretch>
          </a:blipFill>
        </p:spPr>
      </p:sp>
      <p:sp>
        <p:nvSpPr>
          <p:cNvPr name="Freeform 13" id="13"/>
          <p:cNvSpPr/>
          <p:nvPr/>
        </p:nvSpPr>
        <p:spPr>
          <a:xfrm flipH="false" flipV="false" rot="0">
            <a:off x="10333816" y="6447139"/>
            <a:ext cx="6529058" cy="4047192"/>
          </a:xfrm>
          <a:custGeom>
            <a:avLst/>
            <a:gdLst/>
            <a:ahLst/>
            <a:cxnLst/>
            <a:rect r="r" b="b" t="t" l="l"/>
            <a:pathLst>
              <a:path h="4047192" w="6529058">
                <a:moveTo>
                  <a:pt x="0" y="0"/>
                </a:moveTo>
                <a:lnTo>
                  <a:pt x="6529058" y="0"/>
                </a:lnTo>
                <a:lnTo>
                  <a:pt x="6529058" y="4047192"/>
                </a:lnTo>
                <a:lnTo>
                  <a:pt x="0" y="4047192"/>
                </a:lnTo>
                <a:lnTo>
                  <a:pt x="0" y="0"/>
                </a:lnTo>
                <a:close/>
              </a:path>
            </a:pathLst>
          </a:custGeom>
          <a:blipFill>
            <a:blip r:embed="rId4"/>
            <a:stretch>
              <a:fillRect l="0" t="0" r="0" b="0"/>
            </a:stretch>
          </a:blipFill>
        </p:spPr>
      </p:sp>
      <p:sp>
        <p:nvSpPr>
          <p:cNvPr name="Freeform 14" id="14"/>
          <p:cNvSpPr/>
          <p:nvPr/>
        </p:nvSpPr>
        <p:spPr>
          <a:xfrm flipH="false" flipV="false" rot="0">
            <a:off x="11046657" y="4139800"/>
            <a:ext cx="5816216" cy="1466273"/>
          </a:xfrm>
          <a:custGeom>
            <a:avLst/>
            <a:gdLst/>
            <a:ahLst/>
            <a:cxnLst/>
            <a:rect r="r" b="b" t="t" l="l"/>
            <a:pathLst>
              <a:path h="1466273" w="5816216">
                <a:moveTo>
                  <a:pt x="0" y="0"/>
                </a:moveTo>
                <a:lnTo>
                  <a:pt x="5816217" y="0"/>
                </a:lnTo>
                <a:lnTo>
                  <a:pt x="5816217" y="1466273"/>
                </a:lnTo>
                <a:lnTo>
                  <a:pt x="0" y="1466273"/>
                </a:lnTo>
                <a:lnTo>
                  <a:pt x="0" y="0"/>
                </a:lnTo>
                <a:close/>
              </a:path>
            </a:pathLst>
          </a:custGeom>
          <a:blipFill>
            <a:blip r:embed="rId5"/>
            <a:stretch>
              <a:fillRect l="0" t="0" r="0" b="0"/>
            </a:stretch>
          </a:blipFill>
        </p:spPr>
      </p:sp>
      <p:sp>
        <p:nvSpPr>
          <p:cNvPr name="TextBox 15" id="15"/>
          <p:cNvSpPr txBox="true"/>
          <p:nvPr/>
        </p:nvSpPr>
        <p:spPr>
          <a:xfrm rot="0">
            <a:off x="4031581" y="468667"/>
            <a:ext cx="10338434" cy="1307457"/>
          </a:xfrm>
          <a:prstGeom prst="rect">
            <a:avLst/>
          </a:prstGeom>
        </p:spPr>
        <p:txBody>
          <a:bodyPr anchor="t" rtlCol="false" tIns="0" lIns="0" bIns="0" rIns="0">
            <a:spAutoFit/>
          </a:bodyPr>
          <a:lstStyle/>
          <a:p>
            <a:pPr algn="l">
              <a:lnSpc>
                <a:spcPts val="4958"/>
              </a:lnSpc>
            </a:pPr>
            <a:r>
              <a:rPr lang="en-US" sz="5509" b="true">
                <a:solidFill>
                  <a:srgbClr val="183685"/>
                </a:solidFill>
                <a:latin typeface="DM Sans Bold"/>
                <a:ea typeface="DM Sans Bold"/>
                <a:cs typeface="DM Sans Bold"/>
                <a:sym typeface="DM Sans Bold"/>
              </a:rPr>
              <a:t>MATHEMATICAL MODELING—CONVERTER</a:t>
            </a:r>
          </a:p>
        </p:txBody>
      </p:sp>
      <p:sp>
        <p:nvSpPr>
          <p:cNvPr name="TextBox 16" id="16"/>
          <p:cNvSpPr txBox="true"/>
          <p:nvPr/>
        </p:nvSpPr>
        <p:spPr>
          <a:xfrm rot="0">
            <a:off x="1753586" y="6199175"/>
            <a:ext cx="2781499" cy="455296"/>
          </a:xfrm>
          <a:prstGeom prst="rect">
            <a:avLst/>
          </a:prstGeom>
        </p:spPr>
        <p:txBody>
          <a:bodyPr anchor="t" rtlCol="false" tIns="0" lIns="0" bIns="0" rIns="0">
            <a:spAutoFit/>
          </a:bodyPr>
          <a:lstStyle/>
          <a:p>
            <a:pPr algn="ctr">
              <a:lnSpc>
                <a:spcPts val="3779"/>
              </a:lnSpc>
              <a:spcBef>
                <a:spcPct val="0"/>
              </a:spcBef>
            </a:pPr>
            <a:r>
              <a:rPr lang="en-US" sz="2699">
                <a:solidFill>
                  <a:srgbClr val="183685"/>
                </a:solidFill>
                <a:latin typeface="Open Sauce"/>
                <a:ea typeface="Open Sauce"/>
                <a:cs typeface="Open Sauce"/>
                <a:sym typeface="Open Sauce"/>
              </a:rPr>
              <a:t>2. Inductor Value</a:t>
            </a:r>
          </a:p>
        </p:txBody>
      </p:sp>
      <p:sp>
        <p:nvSpPr>
          <p:cNvPr name="TextBox 17" id="17"/>
          <p:cNvSpPr txBox="true"/>
          <p:nvPr/>
        </p:nvSpPr>
        <p:spPr>
          <a:xfrm rot="0">
            <a:off x="10425667" y="5991844"/>
            <a:ext cx="3035201" cy="455296"/>
          </a:xfrm>
          <a:prstGeom prst="rect">
            <a:avLst/>
          </a:prstGeom>
        </p:spPr>
        <p:txBody>
          <a:bodyPr anchor="t" rtlCol="false" tIns="0" lIns="0" bIns="0" rIns="0">
            <a:spAutoFit/>
          </a:bodyPr>
          <a:lstStyle/>
          <a:p>
            <a:pPr algn="ctr">
              <a:lnSpc>
                <a:spcPts val="3779"/>
              </a:lnSpc>
              <a:spcBef>
                <a:spcPct val="0"/>
              </a:spcBef>
            </a:pPr>
            <a:r>
              <a:rPr lang="en-US" sz="2699">
                <a:solidFill>
                  <a:srgbClr val="183685"/>
                </a:solidFill>
                <a:latin typeface="Open Sauce"/>
                <a:ea typeface="Open Sauce"/>
                <a:cs typeface="Open Sauce"/>
                <a:sym typeface="Open Sauce"/>
              </a:rPr>
              <a:t>3</a:t>
            </a:r>
            <a:r>
              <a:rPr lang="en-US" sz="2699">
                <a:solidFill>
                  <a:srgbClr val="183685"/>
                </a:solidFill>
                <a:latin typeface="Open Sauce"/>
                <a:ea typeface="Open Sauce"/>
                <a:cs typeface="Open Sauce"/>
                <a:sym typeface="Open Sauce"/>
              </a:rPr>
              <a:t>. Capacitor Value</a:t>
            </a:r>
          </a:p>
        </p:txBody>
      </p:sp>
      <p:sp>
        <p:nvSpPr>
          <p:cNvPr name="TextBox 18" id="18"/>
          <p:cNvSpPr txBox="true"/>
          <p:nvPr/>
        </p:nvSpPr>
        <p:spPr>
          <a:xfrm rot="0">
            <a:off x="11109541" y="3823514"/>
            <a:ext cx="2488803" cy="455296"/>
          </a:xfrm>
          <a:prstGeom prst="rect">
            <a:avLst/>
          </a:prstGeom>
        </p:spPr>
        <p:txBody>
          <a:bodyPr anchor="t" rtlCol="false" tIns="0" lIns="0" bIns="0" rIns="0">
            <a:spAutoFit/>
          </a:bodyPr>
          <a:lstStyle/>
          <a:p>
            <a:pPr algn="ctr" marL="582925" indent="-291463" lvl="1">
              <a:lnSpc>
                <a:spcPts val="3779"/>
              </a:lnSpc>
              <a:spcBef>
                <a:spcPct val="0"/>
              </a:spcBef>
              <a:buAutoNum type="arabicPeriod" startAt="1"/>
            </a:pPr>
            <a:r>
              <a:rPr lang="en-US" sz="2699">
                <a:solidFill>
                  <a:srgbClr val="183685"/>
                </a:solidFill>
                <a:latin typeface="Open Sauce"/>
                <a:ea typeface="Open Sauce"/>
                <a:cs typeface="Open Sauce"/>
                <a:sym typeface="Open Sauce"/>
              </a:rPr>
              <a:t> Duty Cycle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8159914" y="2468425"/>
            <a:ext cx="19160962" cy="10179715"/>
            <a:chOff x="0" y="0"/>
            <a:chExt cx="1051530" cy="558650"/>
          </a:xfrm>
        </p:grpSpPr>
        <p:sp>
          <p:nvSpPr>
            <p:cNvPr name="Freeform 3" id="3"/>
            <p:cNvSpPr/>
            <p:nvPr/>
          </p:nvSpPr>
          <p:spPr>
            <a:xfrm flipH="false" flipV="false" rot="0">
              <a:off x="21616" y="17458"/>
              <a:ext cx="1008298" cy="541192"/>
            </a:xfrm>
            <a:custGeom>
              <a:avLst/>
              <a:gdLst/>
              <a:ahLst/>
              <a:cxnLst/>
              <a:rect r="r" b="b" t="t" l="l"/>
              <a:pathLst>
                <a:path h="541192" w="1008298">
                  <a:moveTo>
                    <a:pt x="531840" y="11965"/>
                  </a:moveTo>
                  <a:lnTo>
                    <a:pt x="1002222" y="511769"/>
                  </a:lnTo>
                  <a:cubicBezTo>
                    <a:pt x="1006996" y="516841"/>
                    <a:pt x="1008298" y="524265"/>
                    <a:pt x="1005535" y="530658"/>
                  </a:cubicBezTo>
                  <a:cubicBezTo>
                    <a:pt x="1002773" y="537052"/>
                    <a:pt x="996474" y="541192"/>
                    <a:pt x="989509" y="541192"/>
                  </a:cubicBezTo>
                  <a:lnTo>
                    <a:pt x="18789" y="541192"/>
                  </a:lnTo>
                  <a:cubicBezTo>
                    <a:pt x="11824" y="541192"/>
                    <a:pt x="5525" y="537052"/>
                    <a:pt x="2762" y="530658"/>
                  </a:cubicBezTo>
                  <a:cubicBezTo>
                    <a:pt x="0" y="524265"/>
                    <a:pt x="1302" y="516841"/>
                    <a:pt x="6075" y="511769"/>
                  </a:cubicBezTo>
                  <a:lnTo>
                    <a:pt x="476458" y="11965"/>
                  </a:lnTo>
                  <a:cubicBezTo>
                    <a:pt x="483644" y="4330"/>
                    <a:pt x="493664" y="0"/>
                    <a:pt x="504149" y="0"/>
                  </a:cubicBezTo>
                  <a:cubicBezTo>
                    <a:pt x="514634" y="0"/>
                    <a:pt x="524654" y="4330"/>
                    <a:pt x="531840" y="11965"/>
                  </a:cubicBezTo>
                  <a:close/>
                </a:path>
              </a:pathLst>
            </a:custGeom>
            <a:blipFill>
              <a:blip r:embed="rId2"/>
              <a:stretch>
                <a:fillRect l="670" t="-2691" r="670" b="-3639"/>
              </a:stretch>
            </a:blipFill>
          </p:spPr>
        </p:sp>
      </p:grpSp>
      <p:grpSp>
        <p:nvGrpSpPr>
          <p:cNvPr name="Group 4" id="4"/>
          <p:cNvGrpSpPr/>
          <p:nvPr/>
        </p:nvGrpSpPr>
        <p:grpSpPr>
          <a:xfrm rot="0">
            <a:off x="8893621" y="-5029987"/>
            <a:ext cx="18788758" cy="9328392"/>
            <a:chOff x="0" y="0"/>
            <a:chExt cx="1557574" cy="773317"/>
          </a:xfrm>
        </p:grpSpPr>
        <p:sp>
          <p:nvSpPr>
            <p:cNvPr name="Freeform 5" id="5"/>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6" id="6"/>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7951486" y="-6859967"/>
            <a:ext cx="18788758" cy="9328392"/>
            <a:chOff x="0" y="0"/>
            <a:chExt cx="1557574" cy="773317"/>
          </a:xfrm>
        </p:grpSpPr>
        <p:sp>
          <p:nvSpPr>
            <p:cNvPr name="Freeform 8" id="8"/>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9" id="9"/>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4031581" y="554392"/>
            <a:ext cx="11422814" cy="2152656"/>
          </a:xfrm>
          <a:prstGeom prst="rect">
            <a:avLst/>
          </a:prstGeom>
        </p:spPr>
        <p:txBody>
          <a:bodyPr anchor="t" rtlCol="false" tIns="0" lIns="0" bIns="0" rIns="0">
            <a:spAutoFit/>
          </a:bodyPr>
          <a:lstStyle/>
          <a:p>
            <a:pPr algn="l">
              <a:lnSpc>
                <a:spcPts val="8100"/>
              </a:lnSpc>
            </a:pPr>
            <a:r>
              <a:rPr lang="en-US" sz="9000" b="true">
                <a:solidFill>
                  <a:srgbClr val="183685"/>
                </a:solidFill>
                <a:latin typeface="DM Sans Bold"/>
                <a:ea typeface="DM Sans Bold"/>
                <a:cs typeface="DM Sans Bold"/>
                <a:sym typeface="DM Sans Bold"/>
              </a:rPr>
              <a:t>MATHEMATICAL MODELING – EMI</a:t>
            </a:r>
          </a:p>
        </p:txBody>
      </p:sp>
      <p:grpSp>
        <p:nvGrpSpPr>
          <p:cNvPr name="Group 11" id="11"/>
          <p:cNvGrpSpPr/>
          <p:nvPr/>
        </p:nvGrpSpPr>
        <p:grpSpPr>
          <a:xfrm rot="0">
            <a:off x="11641563" y="4536530"/>
            <a:ext cx="1671374" cy="1671374"/>
            <a:chOff x="0" y="0"/>
            <a:chExt cx="812800" cy="812800"/>
          </a:xfrm>
        </p:grpSpPr>
        <p:sp>
          <p:nvSpPr>
            <p:cNvPr name="Freeform 12" id="12"/>
            <p:cNvSpPr/>
            <p:nvPr/>
          </p:nvSpPr>
          <p:spPr>
            <a:xfrm flipH="false" flipV="false" rot="0">
              <a:off x="36661" y="36661"/>
              <a:ext cx="739478" cy="739478"/>
            </a:xfrm>
            <a:custGeom>
              <a:avLst/>
              <a:gdLst/>
              <a:ahLst/>
              <a:cxnLst/>
              <a:rect r="r" b="b" t="t" l="l"/>
              <a:pathLst>
                <a:path h="739478" w="739478">
                  <a:moveTo>
                    <a:pt x="451623" y="45223"/>
                  </a:moveTo>
                  <a:lnTo>
                    <a:pt x="694255" y="287855"/>
                  </a:lnTo>
                  <a:cubicBezTo>
                    <a:pt x="739478" y="333078"/>
                    <a:pt x="739478" y="406400"/>
                    <a:pt x="694255" y="451623"/>
                  </a:cubicBezTo>
                  <a:lnTo>
                    <a:pt x="451623" y="694255"/>
                  </a:lnTo>
                  <a:cubicBezTo>
                    <a:pt x="406400" y="739478"/>
                    <a:pt x="333078" y="739478"/>
                    <a:pt x="287855" y="694255"/>
                  </a:cubicBezTo>
                  <a:lnTo>
                    <a:pt x="45223" y="451623"/>
                  </a:lnTo>
                  <a:cubicBezTo>
                    <a:pt x="0" y="406400"/>
                    <a:pt x="0" y="333078"/>
                    <a:pt x="45223" y="287855"/>
                  </a:cubicBezTo>
                  <a:lnTo>
                    <a:pt x="287855" y="45223"/>
                  </a:lnTo>
                  <a:cubicBezTo>
                    <a:pt x="333078" y="0"/>
                    <a:pt x="406400" y="0"/>
                    <a:pt x="451623" y="45223"/>
                  </a:cubicBezTo>
                  <a:close/>
                </a:path>
              </a:pathLst>
            </a:custGeom>
            <a:solidFill>
              <a:srgbClr val="51B2BA"/>
            </a:solidFill>
          </p:spPr>
        </p:sp>
        <p:sp>
          <p:nvSpPr>
            <p:cNvPr name="TextBox 13" id="13"/>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
        <p:nvSpPr>
          <p:cNvPr name="TextBox 14" id="14"/>
          <p:cNvSpPr txBox="true"/>
          <p:nvPr/>
        </p:nvSpPr>
        <p:spPr>
          <a:xfrm rot="0">
            <a:off x="2622764" y="3870395"/>
            <a:ext cx="9468049" cy="3962400"/>
          </a:xfrm>
          <a:prstGeom prst="rect">
            <a:avLst/>
          </a:prstGeom>
        </p:spPr>
        <p:txBody>
          <a:bodyPr anchor="t" rtlCol="false" tIns="0" lIns="0" bIns="0" rIns="0">
            <a:spAutoFit/>
          </a:bodyPr>
          <a:lstStyle/>
          <a:p>
            <a:pPr algn="l" marL="971550" indent="-485775" lvl="1">
              <a:lnSpc>
                <a:spcPts val="6299"/>
              </a:lnSpc>
              <a:buFont typeface="Arial"/>
              <a:buChar char="•"/>
            </a:pPr>
            <a:r>
              <a:rPr lang="en-US" sz="4500">
                <a:solidFill>
                  <a:srgbClr val="000000"/>
                </a:solidFill>
                <a:latin typeface="Open Sauce"/>
                <a:ea typeface="Open Sauce"/>
                <a:cs typeface="Open Sauce"/>
                <a:sym typeface="Open Sauce"/>
              </a:rPr>
              <a:t>VDM = (V+) - (V-)</a:t>
            </a:r>
          </a:p>
          <a:p>
            <a:pPr algn="l">
              <a:lnSpc>
                <a:spcPts val="6299"/>
              </a:lnSpc>
            </a:pPr>
          </a:p>
          <a:p>
            <a:pPr algn="l" marL="971550" indent="-485775" lvl="1">
              <a:lnSpc>
                <a:spcPts val="6299"/>
              </a:lnSpc>
              <a:buFont typeface="Arial"/>
              <a:buChar char="•"/>
            </a:pPr>
            <a:r>
              <a:rPr lang="en-US" sz="4500">
                <a:solidFill>
                  <a:srgbClr val="000000"/>
                </a:solidFill>
                <a:latin typeface="Open Sauce"/>
                <a:ea typeface="Open Sauce"/>
                <a:cs typeface="Open Sauce"/>
                <a:sym typeface="Open Sauce"/>
              </a:rPr>
              <a:t>VCM = ((V+) + (V-)) / 2</a:t>
            </a:r>
          </a:p>
          <a:p>
            <a:pPr algn="l">
              <a:lnSpc>
                <a:spcPts val="6299"/>
              </a:lnSpc>
            </a:pPr>
          </a:p>
          <a:p>
            <a:pPr algn="l" marL="971550" indent="-485775" lvl="1">
              <a:lnSpc>
                <a:spcPts val="6299"/>
              </a:lnSpc>
              <a:buFont typeface="Arial"/>
              <a:buChar char="•"/>
            </a:pPr>
            <a:r>
              <a:rPr lang="en-US" sz="4500">
                <a:solidFill>
                  <a:srgbClr val="000000"/>
                </a:solidFill>
                <a:latin typeface="Open Sauce"/>
                <a:ea typeface="Open Sauce"/>
                <a:cs typeface="Open Sauce"/>
                <a:sym typeface="Open Sauce"/>
              </a:rPr>
              <a:t>Use FFT: X(f) = ∫x(t)e^(-j2πft)dt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60000">
            <a:off x="9678046" y="-5633518"/>
            <a:ext cx="10694888" cy="10684506"/>
            <a:chOff x="0" y="0"/>
            <a:chExt cx="890190" cy="889326"/>
          </a:xfrm>
        </p:grpSpPr>
        <p:sp>
          <p:nvSpPr>
            <p:cNvPr name="Freeform 3" id="3"/>
            <p:cNvSpPr/>
            <p:nvPr/>
          </p:nvSpPr>
          <p:spPr>
            <a:xfrm flipH="false" flipV="false" rot="3245999">
              <a:off x="90008" y="92557"/>
              <a:ext cx="710174" cy="704213"/>
            </a:xfrm>
            <a:custGeom>
              <a:avLst/>
              <a:gdLst/>
              <a:ahLst/>
              <a:cxnLst/>
              <a:rect r="r" b="b" t="t" l="l"/>
              <a:pathLst>
                <a:path h="704213" w="710174">
                  <a:moveTo>
                    <a:pt x="66364" y="79884"/>
                  </a:moveTo>
                  <a:lnTo>
                    <a:pt x="544606" y="3044"/>
                  </a:lnTo>
                  <a:cubicBezTo>
                    <a:pt x="563556" y="0"/>
                    <a:pt x="582938" y="4612"/>
                    <a:pt x="598485" y="15866"/>
                  </a:cubicBezTo>
                  <a:cubicBezTo>
                    <a:pt x="614031" y="27120"/>
                    <a:pt x="624467" y="44092"/>
                    <a:pt x="627493" y="63044"/>
                  </a:cubicBezTo>
                  <a:lnTo>
                    <a:pt x="703869" y="541361"/>
                  </a:lnTo>
                  <a:cubicBezTo>
                    <a:pt x="710174" y="580851"/>
                    <a:pt x="683295" y="617984"/>
                    <a:pt x="643811" y="624328"/>
                  </a:cubicBezTo>
                  <a:lnTo>
                    <a:pt x="165568" y="701168"/>
                  </a:lnTo>
                  <a:cubicBezTo>
                    <a:pt x="146619" y="704213"/>
                    <a:pt x="127236" y="699600"/>
                    <a:pt x="111690" y="688346"/>
                  </a:cubicBezTo>
                  <a:cubicBezTo>
                    <a:pt x="96143" y="677093"/>
                    <a:pt x="85708" y="660121"/>
                    <a:pt x="82681" y="641168"/>
                  </a:cubicBezTo>
                  <a:lnTo>
                    <a:pt x="6306" y="162851"/>
                  </a:lnTo>
                  <a:cubicBezTo>
                    <a:pt x="0" y="123361"/>
                    <a:pt x="26880" y="86228"/>
                    <a:pt x="66364" y="79884"/>
                  </a:cubicBezTo>
                  <a:close/>
                </a:path>
              </a:pathLst>
            </a:custGeom>
            <a:blipFill>
              <a:blip r:embed="rId2"/>
              <a:stretch>
                <a:fillRect l="-124208" t="-13360" r="-121173" b="-25545"/>
              </a:stretch>
            </a:blipFill>
          </p:spPr>
        </p:sp>
      </p:grpSp>
      <p:grpSp>
        <p:nvGrpSpPr>
          <p:cNvPr name="Group 4" id="4"/>
          <p:cNvGrpSpPr/>
          <p:nvPr/>
        </p:nvGrpSpPr>
        <p:grpSpPr>
          <a:xfrm rot="0">
            <a:off x="-7951486" y="-6859967"/>
            <a:ext cx="18788758" cy="9328392"/>
            <a:chOff x="0" y="0"/>
            <a:chExt cx="1557574" cy="773317"/>
          </a:xfrm>
        </p:grpSpPr>
        <p:sp>
          <p:nvSpPr>
            <p:cNvPr name="Freeform 5" id="5"/>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6" id="6"/>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5501105" y="1803759"/>
            <a:ext cx="7454541" cy="7454541"/>
            <a:chOff x="0" y="0"/>
            <a:chExt cx="812800" cy="812800"/>
          </a:xfrm>
        </p:grpSpPr>
        <p:sp>
          <p:nvSpPr>
            <p:cNvPr name="Freeform 8" id="8"/>
            <p:cNvSpPr/>
            <p:nvPr/>
          </p:nvSpPr>
          <p:spPr>
            <a:xfrm flipH="false" flipV="false" rot="0">
              <a:off x="21700" y="21700"/>
              <a:ext cx="769400" cy="769400"/>
            </a:xfrm>
            <a:custGeom>
              <a:avLst/>
              <a:gdLst/>
              <a:ahLst/>
              <a:cxnLst/>
              <a:rect r="r" b="b" t="t" l="l"/>
              <a:pathLst>
                <a:path h="769400" w="769400">
                  <a:moveTo>
                    <a:pt x="433168" y="26768"/>
                  </a:moveTo>
                  <a:lnTo>
                    <a:pt x="742632" y="336232"/>
                  </a:lnTo>
                  <a:cubicBezTo>
                    <a:pt x="769400" y="363000"/>
                    <a:pt x="769400" y="406400"/>
                    <a:pt x="742632" y="433168"/>
                  </a:cubicBezTo>
                  <a:lnTo>
                    <a:pt x="433168" y="742632"/>
                  </a:lnTo>
                  <a:cubicBezTo>
                    <a:pt x="406400" y="769400"/>
                    <a:pt x="363000" y="769400"/>
                    <a:pt x="336232" y="742632"/>
                  </a:cubicBezTo>
                  <a:lnTo>
                    <a:pt x="26768" y="433168"/>
                  </a:lnTo>
                  <a:cubicBezTo>
                    <a:pt x="0" y="406400"/>
                    <a:pt x="0" y="363000"/>
                    <a:pt x="26768" y="336232"/>
                  </a:cubicBezTo>
                  <a:lnTo>
                    <a:pt x="336232" y="26768"/>
                  </a:lnTo>
                  <a:cubicBezTo>
                    <a:pt x="363000" y="0"/>
                    <a:pt x="406400" y="0"/>
                    <a:pt x="433168" y="26768"/>
                  </a:cubicBezTo>
                  <a:close/>
                </a:path>
              </a:pathLst>
            </a:custGeom>
            <a:solidFill>
              <a:srgbClr val="51B2BA"/>
            </a:solidFill>
          </p:spPr>
        </p:sp>
        <p:sp>
          <p:nvSpPr>
            <p:cNvPr name="TextBox 9" id="9"/>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15501105" y="7549214"/>
            <a:ext cx="1371544" cy="1371544"/>
            <a:chOff x="0" y="0"/>
            <a:chExt cx="361230" cy="361230"/>
          </a:xfrm>
        </p:grpSpPr>
        <p:sp>
          <p:nvSpPr>
            <p:cNvPr name="Freeform 11" id="11"/>
            <p:cNvSpPr/>
            <p:nvPr/>
          </p:nvSpPr>
          <p:spPr>
            <a:xfrm flipH="false" flipV="false" rot="0">
              <a:off x="0" y="0"/>
              <a:ext cx="361230" cy="361230"/>
            </a:xfrm>
            <a:custGeom>
              <a:avLst/>
              <a:gdLst/>
              <a:ahLst/>
              <a:cxnLst/>
              <a:rect r="r" b="b" t="t" l="l"/>
              <a:pathLst>
                <a:path h="361230" w="361230">
                  <a:moveTo>
                    <a:pt x="141117" y="0"/>
                  </a:moveTo>
                  <a:lnTo>
                    <a:pt x="220113" y="0"/>
                  </a:lnTo>
                  <a:cubicBezTo>
                    <a:pt x="298050" y="0"/>
                    <a:pt x="361230" y="63180"/>
                    <a:pt x="361230" y="141117"/>
                  </a:cubicBezTo>
                  <a:lnTo>
                    <a:pt x="361230" y="220113"/>
                  </a:lnTo>
                  <a:cubicBezTo>
                    <a:pt x="361230" y="298050"/>
                    <a:pt x="298050" y="361230"/>
                    <a:pt x="220113" y="361230"/>
                  </a:cubicBezTo>
                  <a:lnTo>
                    <a:pt x="141117" y="361230"/>
                  </a:lnTo>
                  <a:cubicBezTo>
                    <a:pt x="63180" y="361230"/>
                    <a:pt x="0" y="298050"/>
                    <a:pt x="0" y="220113"/>
                  </a:cubicBezTo>
                  <a:lnTo>
                    <a:pt x="0" y="141117"/>
                  </a:lnTo>
                  <a:cubicBezTo>
                    <a:pt x="0" y="63180"/>
                    <a:pt x="63180" y="0"/>
                    <a:pt x="141117" y="0"/>
                  </a:cubicBezTo>
                  <a:close/>
                </a:path>
              </a:pathLst>
            </a:custGeom>
            <a:solidFill>
              <a:srgbClr val="183685"/>
            </a:solidFill>
          </p:spPr>
        </p:sp>
        <p:sp>
          <p:nvSpPr>
            <p:cNvPr name="TextBox 12" id="12"/>
            <p:cNvSpPr txBox="true"/>
            <p:nvPr/>
          </p:nvSpPr>
          <p:spPr>
            <a:xfrm>
              <a:off x="0" y="-38100"/>
              <a:ext cx="361230" cy="39933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4060572" y="190500"/>
            <a:ext cx="5747105" cy="2431928"/>
          </a:xfrm>
          <a:prstGeom prst="rect">
            <a:avLst/>
          </a:prstGeom>
        </p:spPr>
        <p:txBody>
          <a:bodyPr anchor="t" rtlCol="false" tIns="0" lIns="0" bIns="0" rIns="0">
            <a:spAutoFit/>
          </a:bodyPr>
          <a:lstStyle/>
          <a:p>
            <a:pPr algn="l">
              <a:lnSpc>
                <a:spcPts val="6204"/>
              </a:lnSpc>
            </a:pPr>
            <a:r>
              <a:rPr lang="en-US" sz="6893" b="true">
                <a:solidFill>
                  <a:srgbClr val="183685"/>
                </a:solidFill>
                <a:latin typeface="DM Sans Bold"/>
                <a:ea typeface="DM Sans Bold"/>
                <a:cs typeface="DM Sans Bold"/>
                <a:sym typeface="DM Sans Bold"/>
              </a:rPr>
              <a:t>CONVERTER WITHOUT PARACITICS</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F7F7F7"/>
        </a:solidFill>
      </p:bgPr>
    </p:bg>
    <p:spTree>
      <p:nvGrpSpPr>
        <p:cNvPr id="1" name=""/>
        <p:cNvGrpSpPr/>
        <p:nvPr/>
      </p:nvGrpSpPr>
      <p:grpSpPr>
        <a:xfrm>
          <a:off x="0" y="0"/>
          <a:ext cx="0" cy="0"/>
          <a:chOff x="0" y="0"/>
          <a:chExt cx="0" cy="0"/>
        </a:xfrm>
      </p:grpSpPr>
      <p:sp>
        <p:nvSpPr>
          <p:cNvPr name="TextBox 2" id="2"/>
          <p:cNvSpPr txBox="true"/>
          <p:nvPr/>
        </p:nvSpPr>
        <p:spPr>
          <a:xfrm rot="0">
            <a:off x="659990" y="831441"/>
            <a:ext cx="14046746" cy="1123956"/>
          </a:xfrm>
          <a:prstGeom prst="rect">
            <a:avLst/>
          </a:prstGeom>
        </p:spPr>
        <p:txBody>
          <a:bodyPr anchor="t" rtlCol="false" tIns="0" lIns="0" bIns="0" rIns="0">
            <a:spAutoFit/>
          </a:bodyPr>
          <a:lstStyle/>
          <a:p>
            <a:pPr algn="ctr">
              <a:lnSpc>
                <a:spcPts val="8100"/>
              </a:lnSpc>
            </a:pPr>
            <a:r>
              <a:rPr lang="en-US" b="true" sz="9000">
                <a:solidFill>
                  <a:srgbClr val="183685"/>
                </a:solidFill>
                <a:latin typeface="DM Sans Bold"/>
                <a:ea typeface="DM Sans Bold"/>
                <a:cs typeface="DM Sans Bold"/>
                <a:sym typeface="DM Sans Bold"/>
              </a:rPr>
              <a:t>SIMULATION OUTPUT</a:t>
            </a:r>
          </a:p>
        </p:txBody>
      </p:sp>
      <p:grpSp>
        <p:nvGrpSpPr>
          <p:cNvPr name="Group 3" id="3"/>
          <p:cNvGrpSpPr/>
          <p:nvPr/>
        </p:nvGrpSpPr>
        <p:grpSpPr>
          <a:xfrm rot="0">
            <a:off x="7424017" y="-6859967"/>
            <a:ext cx="18788758" cy="9328392"/>
            <a:chOff x="0" y="0"/>
            <a:chExt cx="1557574" cy="773317"/>
          </a:xfrm>
        </p:grpSpPr>
        <p:sp>
          <p:nvSpPr>
            <p:cNvPr name="Freeform 4" id="4"/>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5" id="5"/>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35888" y="9235036"/>
            <a:ext cx="21518857" cy="2096422"/>
            <a:chOff x="0" y="0"/>
            <a:chExt cx="5667518" cy="552144"/>
          </a:xfrm>
        </p:grpSpPr>
        <p:sp>
          <p:nvSpPr>
            <p:cNvPr name="Freeform 7" id="7"/>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51B2BA"/>
            </a:solidFill>
          </p:spPr>
        </p:sp>
        <p:sp>
          <p:nvSpPr>
            <p:cNvPr name="TextBox 8" id="8"/>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740568" y="583791"/>
            <a:ext cx="3769268" cy="3769268"/>
            <a:chOff x="0" y="0"/>
            <a:chExt cx="812800" cy="812800"/>
          </a:xfrm>
        </p:grpSpPr>
        <p:sp>
          <p:nvSpPr>
            <p:cNvPr name="Freeform 10" id="10"/>
            <p:cNvSpPr/>
            <p:nvPr/>
          </p:nvSpPr>
          <p:spPr>
            <a:xfrm flipH="false" flipV="false" rot="0">
              <a:off x="30628" y="30628"/>
              <a:ext cx="751544" cy="751544"/>
            </a:xfrm>
            <a:custGeom>
              <a:avLst/>
              <a:gdLst/>
              <a:ahLst/>
              <a:cxnLst/>
              <a:rect r="r" b="b" t="t" l="l"/>
              <a:pathLst>
                <a:path h="751544" w="751544">
                  <a:moveTo>
                    <a:pt x="428057" y="21657"/>
                  </a:moveTo>
                  <a:lnTo>
                    <a:pt x="729887" y="323487"/>
                  </a:lnTo>
                  <a:cubicBezTo>
                    <a:pt x="743754" y="337354"/>
                    <a:pt x="751544" y="356161"/>
                    <a:pt x="751544" y="375772"/>
                  </a:cubicBezTo>
                  <a:cubicBezTo>
                    <a:pt x="751544" y="395383"/>
                    <a:pt x="743754" y="414190"/>
                    <a:pt x="729887" y="428057"/>
                  </a:cubicBezTo>
                  <a:lnTo>
                    <a:pt x="428057" y="729887"/>
                  </a:lnTo>
                  <a:cubicBezTo>
                    <a:pt x="414190" y="743754"/>
                    <a:pt x="395383" y="751544"/>
                    <a:pt x="375772" y="751544"/>
                  </a:cubicBezTo>
                  <a:cubicBezTo>
                    <a:pt x="356161" y="751544"/>
                    <a:pt x="337354" y="743754"/>
                    <a:pt x="323487" y="729887"/>
                  </a:cubicBezTo>
                  <a:lnTo>
                    <a:pt x="21657" y="428057"/>
                  </a:lnTo>
                  <a:cubicBezTo>
                    <a:pt x="7790" y="414190"/>
                    <a:pt x="0" y="395383"/>
                    <a:pt x="0" y="375772"/>
                  </a:cubicBezTo>
                  <a:cubicBezTo>
                    <a:pt x="0" y="356161"/>
                    <a:pt x="7790" y="337354"/>
                    <a:pt x="21657" y="323487"/>
                  </a:cubicBezTo>
                  <a:lnTo>
                    <a:pt x="323487" y="21657"/>
                  </a:lnTo>
                  <a:cubicBezTo>
                    <a:pt x="337354" y="7790"/>
                    <a:pt x="356161" y="0"/>
                    <a:pt x="375772" y="0"/>
                  </a:cubicBezTo>
                  <a:cubicBezTo>
                    <a:pt x="395383" y="0"/>
                    <a:pt x="414190" y="7790"/>
                    <a:pt x="428057" y="21657"/>
                  </a:cubicBezTo>
                  <a:close/>
                </a:path>
              </a:pathLst>
            </a:custGeom>
            <a:solidFill>
              <a:srgbClr val="51B2BA"/>
            </a:solidFill>
          </p:spPr>
        </p:sp>
        <p:sp>
          <p:nvSpPr>
            <p:cNvPr name="TextBox 11" id="11"/>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slides/slide18.xml><?xml version="1.0" encoding="utf-8"?>
<p:sld xmlns:p="http://schemas.openxmlformats.org/presentationml/2006/main" xmlns:a="http://schemas.openxmlformats.org/drawingml/2006/main">
  <p:cSld>
    <p:bg>
      <p:bgPr>
        <a:solidFill>
          <a:srgbClr val="F7F7F7"/>
        </a:solidFill>
      </p:bgPr>
    </p:bg>
    <p:spTree>
      <p:nvGrpSpPr>
        <p:cNvPr id="1" name=""/>
        <p:cNvGrpSpPr/>
        <p:nvPr/>
      </p:nvGrpSpPr>
      <p:grpSpPr>
        <a:xfrm>
          <a:off x="0" y="0"/>
          <a:ext cx="0" cy="0"/>
          <a:chOff x="0" y="0"/>
          <a:chExt cx="0" cy="0"/>
        </a:xfrm>
      </p:grpSpPr>
      <p:sp>
        <p:nvSpPr>
          <p:cNvPr name="TextBox 2" id="2"/>
          <p:cNvSpPr txBox="true"/>
          <p:nvPr/>
        </p:nvSpPr>
        <p:spPr>
          <a:xfrm rot="0">
            <a:off x="1028700" y="911807"/>
            <a:ext cx="10224250" cy="1556618"/>
          </a:xfrm>
          <a:prstGeom prst="rect">
            <a:avLst/>
          </a:prstGeom>
        </p:spPr>
        <p:txBody>
          <a:bodyPr anchor="t" rtlCol="false" tIns="0" lIns="0" bIns="0" rIns="0">
            <a:spAutoFit/>
          </a:bodyPr>
          <a:lstStyle/>
          <a:p>
            <a:pPr algn="ctr">
              <a:lnSpc>
                <a:spcPts val="5895"/>
              </a:lnSpc>
            </a:pPr>
            <a:r>
              <a:rPr lang="en-US" b="true" sz="6550">
                <a:solidFill>
                  <a:srgbClr val="183685"/>
                </a:solidFill>
                <a:latin typeface="DM Sans Bold"/>
                <a:ea typeface="DM Sans Bold"/>
                <a:cs typeface="DM Sans Bold"/>
                <a:sym typeface="DM Sans Bold"/>
              </a:rPr>
              <a:t>CONVERTER WITH PARASITICS</a:t>
            </a:r>
          </a:p>
        </p:txBody>
      </p:sp>
      <p:grpSp>
        <p:nvGrpSpPr>
          <p:cNvPr name="Group 3" id="3"/>
          <p:cNvGrpSpPr/>
          <p:nvPr/>
        </p:nvGrpSpPr>
        <p:grpSpPr>
          <a:xfrm rot="0">
            <a:off x="7424017" y="-6859967"/>
            <a:ext cx="18788758" cy="9328392"/>
            <a:chOff x="0" y="0"/>
            <a:chExt cx="1557574" cy="773317"/>
          </a:xfrm>
        </p:grpSpPr>
        <p:sp>
          <p:nvSpPr>
            <p:cNvPr name="Freeform 4" id="4"/>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5" id="5"/>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35888" y="9235036"/>
            <a:ext cx="21518857" cy="2096422"/>
            <a:chOff x="0" y="0"/>
            <a:chExt cx="5667518" cy="552144"/>
          </a:xfrm>
        </p:grpSpPr>
        <p:sp>
          <p:nvSpPr>
            <p:cNvPr name="Freeform 7" id="7"/>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51B2BA"/>
            </a:solidFill>
          </p:spPr>
        </p:sp>
        <p:sp>
          <p:nvSpPr>
            <p:cNvPr name="TextBox 8" id="8"/>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740568" y="583791"/>
            <a:ext cx="3769268" cy="3769268"/>
            <a:chOff x="0" y="0"/>
            <a:chExt cx="812800" cy="812800"/>
          </a:xfrm>
        </p:grpSpPr>
        <p:sp>
          <p:nvSpPr>
            <p:cNvPr name="Freeform 10" id="10"/>
            <p:cNvSpPr/>
            <p:nvPr/>
          </p:nvSpPr>
          <p:spPr>
            <a:xfrm flipH="false" flipV="false" rot="0">
              <a:off x="30628" y="30628"/>
              <a:ext cx="751544" cy="751544"/>
            </a:xfrm>
            <a:custGeom>
              <a:avLst/>
              <a:gdLst/>
              <a:ahLst/>
              <a:cxnLst/>
              <a:rect r="r" b="b" t="t" l="l"/>
              <a:pathLst>
                <a:path h="751544" w="751544">
                  <a:moveTo>
                    <a:pt x="428057" y="21657"/>
                  </a:moveTo>
                  <a:lnTo>
                    <a:pt x="729887" y="323487"/>
                  </a:lnTo>
                  <a:cubicBezTo>
                    <a:pt x="743754" y="337354"/>
                    <a:pt x="751544" y="356161"/>
                    <a:pt x="751544" y="375772"/>
                  </a:cubicBezTo>
                  <a:cubicBezTo>
                    <a:pt x="751544" y="395383"/>
                    <a:pt x="743754" y="414190"/>
                    <a:pt x="729887" y="428057"/>
                  </a:cubicBezTo>
                  <a:lnTo>
                    <a:pt x="428057" y="729887"/>
                  </a:lnTo>
                  <a:cubicBezTo>
                    <a:pt x="414190" y="743754"/>
                    <a:pt x="395383" y="751544"/>
                    <a:pt x="375772" y="751544"/>
                  </a:cubicBezTo>
                  <a:cubicBezTo>
                    <a:pt x="356161" y="751544"/>
                    <a:pt x="337354" y="743754"/>
                    <a:pt x="323487" y="729887"/>
                  </a:cubicBezTo>
                  <a:lnTo>
                    <a:pt x="21657" y="428057"/>
                  </a:lnTo>
                  <a:cubicBezTo>
                    <a:pt x="7790" y="414190"/>
                    <a:pt x="0" y="395383"/>
                    <a:pt x="0" y="375772"/>
                  </a:cubicBezTo>
                  <a:cubicBezTo>
                    <a:pt x="0" y="356161"/>
                    <a:pt x="7790" y="337354"/>
                    <a:pt x="21657" y="323487"/>
                  </a:cubicBezTo>
                  <a:lnTo>
                    <a:pt x="323487" y="21657"/>
                  </a:lnTo>
                  <a:cubicBezTo>
                    <a:pt x="337354" y="7790"/>
                    <a:pt x="356161" y="0"/>
                    <a:pt x="375772" y="0"/>
                  </a:cubicBezTo>
                  <a:cubicBezTo>
                    <a:pt x="395383" y="0"/>
                    <a:pt x="414190" y="7790"/>
                    <a:pt x="428057" y="21657"/>
                  </a:cubicBezTo>
                  <a:close/>
                </a:path>
              </a:pathLst>
            </a:custGeom>
            <a:solidFill>
              <a:srgbClr val="51B2BA"/>
            </a:solidFill>
          </p:spPr>
        </p:sp>
        <p:sp>
          <p:nvSpPr>
            <p:cNvPr name="TextBox 11" id="11"/>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slides/slide19.xml><?xml version="1.0" encoding="utf-8"?>
<p:sld xmlns:p="http://schemas.openxmlformats.org/presentationml/2006/main" xmlns:a="http://schemas.openxmlformats.org/drawingml/2006/main">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7424017" y="-6859967"/>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35888" y="9235036"/>
            <a:ext cx="21518857" cy="2096422"/>
            <a:chOff x="0" y="0"/>
            <a:chExt cx="5667518" cy="552144"/>
          </a:xfrm>
        </p:grpSpPr>
        <p:sp>
          <p:nvSpPr>
            <p:cNvPr name="Freeform 6" id="6"/>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51B2BA"/>
            </a:solidFill>
          </p:spPr>
        </p:sp>
        <p:sp>
          <p:nvSpPr>
            <p:cNvPr name="TextBox 7" id="7"/>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511149" y="8458185"/>
            <a:ext cx="776851" cy="776851"/>
            <a:chOff x="0" y="0"/>
            <a:chExt cx="204603" cy="204603"/>
          </a:xfrm>
        </p:grpSpPr>
        <p:sp>
          <p:nvSpPr>
            <p:cNvPr name="Freeform 9" id="9"/>
            <p:cNvSpPr/>
            <p:nvPr/>
          </p:nvSpPr>
          <p:spPr>
            <a:xfrm flipH="false" flipV="false" rot="0">
              <a:off x="0" y="0"/>
              <a:ext cx="204603" cy="204603"/>
            </a:xfrm>
            <a:custGeom>
              <a:avLst/>
              <a:gdLst/>
              <a:ahLst/>
              <a:cxnLst/>
              <a:rect r="r" b="b" t="t" l="l"/>
              <a:pathLst>
                <a:path h="204603" w="204603">
                  <a:moveTo>
                    <a:pt x="102301" y="0"/>
                  </a:moveTo>
                  <a:lnTo>
                    <a:pt x="102301" y="0"/>
                  </a:lnTo>
                  <a:cubicBezTo>
                    <a:pt x="129433" y="0"/>
                    <a:pt x="155454" y="10778"/>
                    <a:pt x="174639" y="29963"/>
                  </a:cubicBezTo>
                  <a:cubicBezTo>
                    <a:pt x="193825" y="49149"/>
                    <a:pt x="204603" y="75169"/>
                    <a:pt x="204603" y="102301"/>
                  </a:cubicBezTo>
                  <a:lnTo>
                    <a:pt x="204603" y="102301"/>
                  </a:lnTo>
                  <a:cubicBezTo>
                    <a:pt x="204603" y="129433"/>
                    <a:pt x="193825" y="155454"/>
                    <a:pt x="174639" y="174639"/>
                  </a:cubicBezTo>
                  <a:cubicBezTo>
                    <a:pt x="155454" y="193825"/>
                    <a:pt x="129433" y="204603"/>
                    <a:pt x="102301" y="204603"/>
                  </a:cubicBezTo>
                  <a:lnTo>
                    <a:pt x="102301" y="204603"/>
                  </a:lnTo>
                  <a:cubicBezTo>
                    <a:pt x="75169" y="204603"/>
                    <a:pt x="49149" y="193825"/>
                    <a:pt x="29963" y="174639"/>
                  </a:cubicBezTo>
                  <a:cubicBezTo>
                    <a:pt x="10778" y="155454"/>
                    <a:pt x="0" y="129433"/>
                    <a:pt x="0" y="102301"/>
                  </a:cubicBezTo>
                  <a:lnTo>
                    <a:pt x="0" y="102301"/>
                  </a:lnTo>
                  <a:cubicBezTo>
                    <a:pt x="0" y="75169"/>
                    <a:pt x="10778" y="49149"/>
                    <a:pt x="29963" y="29963"/>
                  </a:cubicBezTo>
                  <a:cubicBezTo>
                    <a:pt x="49149" y="10778"/>
                    <a:pt x="75169" y="0"/>
                    <a:pt x="102301" y="0"/>
                  </a:cubicBezTo>
                  <a:close/>
                </a:path>
              </a:pathLst>
            </a:custGeom>
            <a:solidFill>
              <a:srgbClr val="183685"/>
            </a:solidFill>
          </p:spPr>
        </p:sp>
        <p:sp>
          <p:nvSpPr>
            <p:cNvPr name="TextBox 10" id="10"/>
            <p:cNvSpPr txBox="true"/>
            <p:nvPr/>
          </p:nvSpPr>
          <p:spPr>
            <a:xfrm>
              <a:off x="0" y="-38100"/>
              <a:ext cx="204603" cy="24270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28700" y="862473"/>
            <a:ext cx="9949647" cy="2280285"/>
          </a:xfrm>
          <a:prstGeom prst="rect">
            <a:avLst/>
          </a:prstGeom>
        </p:spPr>
        <p:txBody>
          <a:bodyPr anchor="t" rtlCol="false" tIns="0" lIns="0" bIns="0" rIns="0">
            <a:spAutoFit/>
          </a:bodyPr>
          <a:lstStyle/>
          <a:p>
            <a:pPr algn="l">
              <a:lnSpc>
                <a:spcPts val="8640"/>
              </a:lnSpc>
            </a:pPr>
            <a:r>
              <a:rPr lang="en-US" sz="9600" b="true">
                <a:solidFill>
                  <a:srgbClr val="183685"/>
                </a:solidFill>
                <a:latin typeface="DM Sans Bold"/>
                <a:ea typeface="DM Sans Bold"/>
                <a:cs typeface="DM Sans Bold"/>
                <a:sym typeface="DM Sans Bold"/>
              </a:rPr>
              <a:t>SIMULATION OUTPUT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7424017" y="-6859967"/>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923300" y="2934821"/>
            <a:ext cx="17158535" cy="10179715"/>
            <a:chOff x="0" y="0"/>
            <a:chExt cx="941639" cy="558650"/>
          </a:xfrm>
        </p:grpSpPr>
        <p:sp>
          <p:nvSpPr>
            <p:cNvPr name="Freeform 6" id="6"/>
            <p:cNvSpPr/>
            <p:nvPr/>
          </p:nvSpPr>
          <p:spPr>
            <a:xfrm flipH="false" flipV="false" rot="0">
              <a:off x="22654" y="20981"/>
              <a:ext cx="896331" cy="537669"/>
            </a:xfrm>
            <a:custGeom>
              <a:avLst/>
              <a:gdLst/>
              <a:ahLst/>
              <a:cxnLst/>
              <a:rect r="r" b="b" t="t" l="l"/>
              <a:pathLst>
                <a:path h="537669" w="896331">
                  <a:moveTo>
                    <a:pt x="477243" y="13520"/>
                  </a:moveTo>
                  <a:lnTo>
                    <a:pt x="889908" y="503168"/>
                  </a:lnTo>
                  <a:cubicBezTo>
                    <a:pt x="895168" y="509409"/>
                    <a:pt x="896331" y="518134"/>
                    <a:pt x="892890" y="525535"/>
                  </a:cubicBezTo>
                  <a:cubicBezTo>
                    <a:pt x="889448" y="532936"/>
                    <a:pt x="882027" y="537669"/>
                    <a:pt x="873865" y="537669"/>
                  </a:cubicBezTo>
                  <a:lnTo>
                    <a:pt x="22466" y="537669"/>
                  </a:lnTo>
                  <a:cubicBezTo>
                    <a:pt x="14304" y="537669"/>
                    <a:pt x="6883" y="532936"/>
                    <a:pt x="3442" y="525535"/>
                  </a:cubicBezTo>
                  <a:cubicBezTo>
                    <a:pt x="0" y="518134"/>
                    <a:pt x="1163" y="509409"/>
                    <a:pt x="6423" y="503168"/>
                  </a:cubicBezTo>
                  <a:lnTo>
                    <a:pt x="419089" y="13520"/>
                  </a:lnTo>
                  <a:cubicBezTo>
                    <a:pt x="426314" y="4947"/>
                    <a:pt x="436954" y="0"/>
                    <a:pt x="448166" y="0"/>
                  </a:cubicBezTo>
                  <a:cubicBezTo>
                    <a:pt x="459377" y="0"/>
                    <a:pt x="470017" y="4947"/>
                    <a:pt x="477243" y="13520"/>
                  </a:cubicBezTo>
                  <a:close/>
                </a:path>
              </a:pathLst>
            </a:custGeom>
            <a:blipFill>
              <a:blip r:embed="rId2"/>
              <a:stretch>
                <a:fillRect l="428" t="-16378" r="-12347" b="-3332"/>
              </a:stretch>
            </a:blipFill>
          </p:spPr>
        </p:sp>
      </p:grpSp>
      <p:grpSp>
        <p:nvGrpSpPr>
          <p:cNvPr name="Group 7" id="7"/>
          <p:cNvGrpSpPr/>
          <p:nvPr/>
        </p:nvGrpSpPr>
        <p:grpSpPr>
          <a:xfrm rot="0">
            <a:off x="-1035888" y="9235036"/>
            <a:ext cx="21518857" cy="2096422"/>
            <a:chOff x="0" y="0"/>
            <a:chExt cx="5667518" cy="552144"/>
          </a:xfrm>
        </p:grpSpPr>
        <p:sp>
          <p:nvSpPr>
            <p:cNvPr name="Freeform 8" id="8"/>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51B2BA"/>
            </a:solidFill>
          </p:spPr>
        </p:sp>
        <p:sp>
          <p:nvSpPr>
            <p:cNvPr name="TextBox 9" id="9"/>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9805258" y="4940338"/>
            <a:ext cx="776851" cy="776851"/>
            <a:chOff x="0" y="0"/>
            <a:chExt cx="204603" cy="204603"/>
          </a:xfrm>
        </p:grpSpPr>
        <p:sp>
          <p:nvSpPr>
            <p:cNvPr name="Freeform 11" id="11"/>
            <p:cNvSpPr/>
            <p:nvPr/>
          </p:nvSpPr>
          <p:spPr>
            <a:xfrm flipH="false" flipV="false" rot="0">
              <a:off x="0" y="0"/>
              <a:ext cx="204603" cy="204603"/>
            </a:xfrm>
            <a:custGeom>
              <a:avLst/>
              <a:gdLst/>
              <a:ahLst/>
              <a:cxnLst/>
              <a:rect r="r" b="b" t="t" l="l"/>
              <a:pathLst>
                <a:path h="204603" w="204603">
                  <a:moveTo>
                    <a:pt x="102301" y="0"/>
                  </a:moveTo>
                  <a:lnTo>
                    <a:pt x="102301" y="0"/>
                  </a:lnTo>
                  <a:cubicBezTo>
                    <a:pt x="129433" y="0"/>
                    <a:pt x="155454" y="10778"/>
                    <a:pt x="174639" y="29963"/>
                  </a:cubicBezTo>
                  <a:cubicBezTo>
                    <a:pt x="193825" y="49149"/>
                    <a:pt x="204603" y="75169"/>
                    <a:pt x="204603" y="102301"/>
                  </a:cubicBezTo>
                  <a:lnTo>
                    <a:pt x="204603" y="102301"/>
                  </a:lnTo>
                  <a:cubicBezTo>
                    <a:pt x="204603" y="129433"/>
                    <a:pt x="193825" y="155454"/>
                    <a:pt x="174639" y="174639"/>
                  </a:cubicBezTo>
                  <a:cubicBezTo>
                    <a:pt x="155454" y="193825"/>
                    <a:pt x="129433" y="204603"/>
                    <a:pt x="102301" y="204603"/>
                  </a:cubicBezTo>
                  <a:lnTo>
                    <a:pt x="102301" y="204603"/>
                  </a:lnTo>
                  <a:cubicBezTo>
                    <a:pt x="75169" y="204603"/>
                    <a:pt x="49149" y="193825"/>
                    <a:pt x="29963" y="174639"/>
                  </a:cubicBezTo>
                  <a:cubicBezTo>
                    <a:pt x="10778" y="155454"/>
                    <a:pt x="0" y="129433"/>
                    <a:pt x="0" y="102301"/>
                  </a:cubicBezTo>
                  <a:lnTo>
                    <a:pt x="0" y="102301"/>
                  </a:lnTo>
                  <a:cubicBezTo>
                    <a:pt x="0" y="75169"/>
                    <a:pt x="10778" y="49149"/>
                    <a:pt x="29963" y="29963"/>
                  </a:cubicBezTo>
                  <a:cubicBezTo>
                    <a:pt x="49149" y="10778"/>
                    <a:pt x="75169" y="0"/>
                    <a:pt x="102301" y="0"/>
                  </a:cubicBezTo>
                  <a:close/>
                </a:path>
              </a:pathLst>
            </a:custGeom>
            <a:solidFill>
              <a:srgbClr val="183685"/>
            </a:solidFill>
          </p:spPr>
        </p:sp>
        <p:sp>
          <p:nvSpPr>
            <p:cNvPr name="TextBox 12" id="12"/>
            <p:cNvSpPr txBox="true"/>
            <p:nvPr/>
          </p:nvSpPr>
          <p:spPr>
            <a:xfrm>
              <a:off x="0" y="-38100"/>
              <a:ext cx="204603" cy="242703"/>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447626" y="3202920"/>
            <a:ext cx="7696374" cy="6055380"/>
          </a:xfrm>
          <a:prstGeom prst="rect">
            <a:avLst/>
          </a:prstGeom>
        </p:spPr>
        <p:txBody>
          <a:bodyPr anchor="t" rtlCol="false" tIns="0" lIns="0" bIns="0" rIns="0">
            <a:spAutoFit/>
          </a:bodyPr>
          <a:lstStyle/>
          <a:p>
            <a:pPr algn="just">
              <a:lnSpc>
                <a:spcPts val="5388"/>
              </a:lnSpc>
            </a:pPr>
            <a:r>
              <a:rPr lang="en-US" sz="3849">
                <a:solidFill>
                  <a:srgbClr val="1E1E1E"/>
                </a:solidFill>
                <a:latin typeface="Open Sauce"/>
                <a:ea typeface="Open Sauce"/>
                <a:cs typeface="Open Sauce"/>
                <a:sym typeface="Open Sauce"/>
              </a:rPr>
              <a:t>•High-speed switching → increased EMI</a:t>
            </a:r>
          </a:p>
          <a:p>
            <a:pPr algn="just">
              <a:lnSpc>
                <a:spcPts val="5388"/>
              </a:lnSpc>
            </a:pPr>
          </a:p>
          <a:p>
            <a:pPr algn="just">
              <a:lnSpc>
                <a:spcPts val="5388"/>
              </a:lnSpc>
            </a:pPr>
            <a:r>
              <a:rPr lang="en-US" sz="3849">
                <a:solidFill>
                  <a:srgbClr val="1E1E1E"/>
                </a:solidFill>
                <a:latin typeface="Open Sauce"/>
                <a:ea typeface="Open Sauce"/>
                <a:cs typeface="Open Sauce"/>
                <a:sym typeface="Open Sauce"/>
              </a:rPr>
              <a:t>•Disrupts nearby systems and violates EMC standards</a:t>
            </a:r>
          </a:p>
          <a:p>
            <a:pPr algn="just">
              <a:lnSpc>
                <a:spcPts val="5388"/>
              </a:lnSpc>
            </a:pPr>
          </a:p>
          <a:p>
            <a:pPr algn="just">
              <a:lnSpc>
                <a:spcPts val="5388"/>
              </a:lnSpc>
            </a:pPr>
            <a:r>
              <a:rPr lang="en-US" sz="3849">
                <a:solidFill>
                  <a:srgbClr val="1E1E1E"/>
                </a:solidFill>
                <a:latin typeface="Open Sauce"/>
                <a:ea typeface="Open Sauce"/>
                <a:cs typeface="Open Sauce"/>
                <a:sym typeface="Open Sauce"/>
              </a:rPr>
              <a:t>•Essential to model EMI early for design and compliance</a:t>
            </a:r>
          </a:p>
          <a:p>
            <a:pPr algn="just">
              <a:lnSpc>
                <a:spcPts val="5388"/>
              </a:lnSpc>
            </a:pPr>
          </a:p>
        </p:txBody>
      </p:sp>
      <p:sp>
        <p:nvSpPr>
          <p:cNvPr name="TextBox 14" id="14"/>
          <p:cNvSpPr txBox="true"/>
          <p:nvPr/>
        </p:nvSpPr>
        <p:spPr>
          <a:xfrm rot="0">
            <a:off x="1028700" y="1304925"/>
            <a:ext cx="9949647" cy="1184910"/>
          </a:xfrm>
          <a:prstGeom prst="rect">
            <a:avLst/>
          </a:prstGeom>
        </p:spPr>
        <p:txBody>
          <a:bodyPr anchor="t" rtlCol="false" tIns="0" lIns="0" bIns="0" rIns="0">
            <a:spAutoFit/>
          </a:bodyPr>
          <a:lstStyle/>
          <a:p>
            <a:pPr algn="l">
              <a:lnSpc>
                <a:spcPts val="8640"/>
              </a:lnSpc>
            </a:pPr>
            <a:r>
              <a:rPr lang="en-US" sz="9600" b="true">
                <a:solidFill>
                  <a:srgbClr val="183685"/>
                </a:solidFill>
                <a:latin typeface="DM Sans Bold"/>
                <a:ea typeface="DM Sans Bold"/>
                <a:cs typeface="DM Sans Bold"/>
                <a:sym typeface="DM Sans Bold"/>
              </a:rPr>
              <a:t>MOTIVATION</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8893621" y="-5029987"/>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951486" y="-6859967"/>
            <a:ext cx="18788758" cy="9328392"/>
            <a:chOff x="0" y="0"/>
            <a:chExt cx="1557574" cy="773317"/>
          </a:xfrm>
        </p:grpSpPr>
        <p:sp>
          <p:nvSpPr>
            <p:cNvPr name="Freeform 6" id="6"/>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7" id="7"/>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3920968" y="656709"/>
            <a:ext cx="13045136" cy="2280285"/>
          </a:xfrm>
          <a:prstGeom prst="rect">
            <a:avLst/>
          </a:prstGeom>
        </p:spPr>
        <p:txBody>
          <a:bodyPr anchor="t" rtlCol="false" tIns="0" lIns="0" bIns="0" rIns="0">
            <a:spAutoFit/>
          </a:bodyPr>
          <a:lstStyle/>
          <a:p>
            <a:pPr algn="l">
              <a:lnSpc>
                <a:spcPts val="8640"/>
              </a:lnSpc>
            </a:pPr>
            <a:r>
              <a:rPr lang="en-US" sz="9600" b="true">
                <a:solidFill>
                  <a:srgbClr val="183685"/>
                </a:solidFill>
                <a:latin typeface="DM Sans Bold"/>
                <a:ea typeface="DM Sans Bold"/>
                <a:cs typeface="DM Sans Bold"/>
                <a:sym typeface="DM Sans Bold"/>
              </a:rPr>
              <a:t>EMI MITIGATION TECHNIQUES</a:t>
            </a:r>
          </a:p>
        </p:txBody>
      </p:sp>
      <p:grpSp>
        <p:nvGrpSpPr>
          <p:cNvPr name="Group 9" id="9"/>
          <p:cNvGrpSpPr/>
          <p:nvPr/>
        </p:nvGrpSpPr>
        <p:grpSpPr>
          <a:xfrm rot="0">
            <a:off x="-228482" y="9258300"/>
            <a:ext cx="1671374" cy="1671374"/>
            <a:chOff x="0" y="0"/>
            <a:chExt cx="812800" cy="812800"/>
          </a:xfrm>
        </p:grpSpPr>
        <p:sp>
          <p:nvSpPr>
            <p:cNvPr name="Freeform 10" id="10"/>
            <p:cNvSpPr/>
            <p:nvPr/>
          </p:nvSpPr>
          <p:spPr>
            <a:xfrm flipH="false" flipV="false" rot="0">
              <a:off x="36661" y="36661"/>
              <a:ext cx="739478" cy="739478"/>
            </a:xfrm>
            <a:custGeom>
              <a:avLst/>
              <a:gdLst/>
              <a:ahLst/>
              <a:cxnLst/>
              <a:rect r="r" b="b" t="t" l="l"/>
              <a:pathLst>
                <a:path h="739478" w="739478">
                  <a:moveTo>
                    <a:pt x="451623" y="45223"/>
                  </a:moveTo>
                  <a:lnTo>
                    <a:pt x="694255" y="287855"/>
                  </a:lnTo>
                  <a:cubicBezTo>
                    <a:pt x="739478" y="333078"/>
                    <a:pt x="739478" y="406400"/>
                    <a:pt x="694255" y="451623"/>
                  </a:cubicBezTo>
                  <a:lnTo>
                    <a:pt x="451623" y="694255"/>
                  </a:lnTo>
                  <a:cubicBezTo>
                    <a:pt x="406400" y="739478"/>
                    <a:pt x="333078" y="739478"/>
                    <a:pt x="287855" y="694255"/>
                  </a:cubicBezTo>
                  <a:lnTo>
                    <a:pt x="45223" y="451623"/>
                  </a:lnTo>
                  <a:cubicBezTo>
                    <a:pt x="0" y="406400"/>
                    <a:pt x="0" y="333078"/>
                    <a:pt x="45223" y="287855"/>
                  </a:cubicBezTo>
                  <a:lnTo>
                    <a:pt x="287855" y="45223"/>
                  </a:lnTo>
                  <a:cubicBezTo>
                    <a:pt x="333078" y="0"/>
                    <a:pt x="406400" y="0"/>
                    <a:pt x="451623" y="45223"/>
                  </a:cubicBezTo>
                  <a:close/>
                </a:path>
              </a:pathLst>
            </a:custGeom>
            <a:solidFill>
              <a:srgbClr val="51B2BA"/>
            </a:solidFill>
          </p:spPr>
        </p:sp>
        <p:sp>
          <p:nvSpPr>
            <p:cNvPr name="TextBox 11" id="11"/>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3920968" y="3695700"/>
            <a:ext cx="11306076" cy="5562600"/>
          </a:xfrm>
          <a:prstGeom prst="rect">
            <a:avLst/>
          </a:prstGeom>
        </p:spPr>
        <p:txBody>
          <a:bodyPr anchor="t" rtlCol="false" tIns="0" lIns="0" bIns="0" rIns="0">
            <a:spAutoFit/>
          </a:bodyPr>
          <a:lstStyle/>
          <a:p>
            <a:pPr algn="l" marL="971550" indent="-485775" lvl="1">
              <a:lnSpc>
                <a:spcPts val="6299"/>
              </a:lnSpc>
              <a:buFont typeface="Arial"/>
              <a:buChar char="•"/>
            </a:pPr>
            <a:r>
              <a:rPr lang="en-US" sz="4500">
                <a:solidFill>
                  <a:srgbClr val="000000"/>
                </a:solidFill>
                <a:latin typeface="Open Sauce"/>
                <a:ea typeface="Open Sauce"/>
                <a:cs typeface="Open Sauce"/>
                <a:sym typeface="Open Sauce"/>
              </a:rPr>
              <a:t>Source: Soft switching, snubbers</a:t>
            </a:r>
          </a:p>
          <a:p>
            <a:pPr algn="l">
              <a:lnSpc>
                <a:spcPts val="6299"/>
              </a:lnSpc>
            </a:pPr>
          </a:p>
          <a:p>
            <a:pPr algn="l" marL="971550" indent="-485775" lvl="1">
              <a:lnSpc>
                <a:spcPts val="6299"/>
              </a:lnSpc>
              <a:buFont typeface="Arial"/>
              <a:buChar char="•"/>
            </a:pPr>
            <a:r>
              <a:rPr lang="en-US" sz="4500">
                <a:solidFill>
                  <a:srgbClr val="000000"/>
                </a:solidFill>
                <a:latin typeface="Open Sauce"/>
                <a:ea typeface="Open Sauce"/>
                <a:cs typeface="Open Sauce"/>
                <a:sym typeface="Open Sauce"/>
              </a:rPr>
              <a:t>Layout: Minimize loop area</a:t>
            </a:r>
          </a:p>
          <a:p>
            <a:pPr algn="l">
              <a:lnSpc>
                <a:spcPts val="6299"/>
              </a:lnSpc>
            </a:pPr>
          </a:p>
          <a:p>
            <a:pPr algn="l" marL="971550" indent="-485775" lvl="1">
              <a:lnSpc>
                <a:spcPts val="6299"/>
              </a:lnSpc>
              <a:buFont typeface="Arial"/>
              <a:buChar char="•"/>
            </a:pPr>
            <a:r>
              <a:rPr lang="en-US" sz="4500">
                <a:solidFill>
                  <a:srgbClr val="000000"/>
                </a:solidFill>
                <a:latin typeface="Open Sauce"/>
                <a:ea typeface="Open Sauce"/>
                <a:cs typeface="Open Sauce"/>
                <a:sym typeface="Open Sauce"/>
              </a:rPr>
              <a:t>Filtering: X/Y caps, CM chokes</a:t>
            </a:r>
          </a:p>
          <a:p>
            <a:pPr algn="l">
              <a:lnSpc>
                <a:spcPts val="6299"/>
              </a:lnSpc>
            </a:pPr>
          </a:p>
          <a:p>
            <a:pPr algn="l" marL="971550" indent="-485775" lvl="1">
              <a:lnSpc>
                <a:spcPts val="6299"/>
              </a:lnSpc>
              <a:buFont typeface="Arial"/>
              <a:buChar char="•"/>
            </a:pPr>
            <a:r>
              <a:rPr lang="en-US" sz="4500">
                <a:solidFill>
                  <a:srgbClr val="000000"/>
                </a:solidFill>
                <a:latin typeface="Open Sauce"/>
                <a:ea typeface="Open Sauce"/>
                <a:cs typeface="Open Sauce"/>
                <a:sym typeface="Open Sauce"/>
              </a:rPr>
              <a:t>Shielding: Ferrite beads, metal casing</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8893621" y="-5029987"/>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951486" y="-6859967"/>
            <a:ext cx="18788758" cy="9328392"/>
            <a:chOff x="0" y="0"/>
            <a:chExt cx="1557574" cy="773317"/>
          </a:xfrm>
        </p:grpSpPr>
        <p:sp>
          <p:nvSpPr>
            <p:cNvPr name="Freeform 6" id="6"/>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7" id="7"/>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4031581" y="554392"/>
            <a:ext cx="11422814" cy="1123956"/>
          </a:xfrm>
          <a:prstGeom prst="rect">
            <a:avLst/>
          </a:prstGeom>
        </p:spPr>
        <p:txBody>
          <a:bodyPr anchor="t" rtlCol="false" tIns="0" lIns="0" bIns="0" rIns="0">
            <a:spAutoFit/>
          </a:bodyPr>
          <a:lstStyle/>
          <a:p>
            <a:pPr algn="l">
              <a:lnSpc>
                <a:spcPts val="8100"/>
              </a:lnSpc>
            </a:pPr>
            <a:r>
              <a:rPr lang="en-US" sz="9000" b="true">
                <a:solidFill>
                  <a:srgbClr val="183685"/>
                </a:solidFill>
                <a:latin typeface="DM Sans Bold"/>
                <a:ea typeface="DM Sans Bold"/>
                <a:cs typeface="DM Sans Bold"/>
                <a:sym typeface="DM Sans Bold"/>
              </a:rPr>
              <a:t>CONCLUSION</a:t>
            </a:r>
          </a:p>
        </p:txBody>
      </p:sp>
      <p:grpSp>
        <p:nvGrpSpPr>
          <p:cNvPr name="Group 9" id="9"/>
          <p:cNvGrpSpPr/>
          <p:nvPr/>
        </p:nvGrpSpPr>
        <p:grpSpPr>
          <a:xfrm rot="0">
            <a:off x="16914112" y="8964051"/>
            <a:ext cx="1671374" cy="1671374"/>
            <a:chOff x="0" y="0"/>
            <a:chExt cx="812800" cy="812800"/>
          </a:xfrm>
        </p:grpSpPr>
        <p:sp>
          <p:nvSpPr>
            <p:cNvPr name="Freeform 10" id="10"/>
            <p:cNvSpPr/>
            <p:nvPr/>
          </p:nvSpPr>
          <p:spPr>
            <a:xfrm flipH="false" flipV="false" rot="0">
              <a:off x="36661" y="36661"/>
              <a:ext cx="739478" cy="739478"/>
            </a:xfrm>
            <a:custGeom>
              <a:avLst/>
              <a:gdLst/>
              <a:ahLst/>
              <a:cxnLst/>
              <a:rect r="r" b="b" t="t" l="l"/>
              <a:pathLst>
                <a:path h="739478" w="739478">
                  <a:moveTo>
                    <a:pt x="451623" y="45223"/>
                  </a:moveTo>
                  <a:lnTo>
                    <a:pt x="694255" y="287855"/>
                  </a:lnTo>
                  <a:cubicBezTo>
                    <a:pt x="739478" y="333078"/>
                    <a:pt x="739478" y="406400"/>
                    <a:pt x="694255" y="451623"/>
                  </a:cubicBezTo>
                  <a:lnTo>
                    <a:pt x="451623" y="694255"/>
                  </a:lnTo>
                  <a:cubicBezTo>
                    <a:pt x="406400" y="739478"/>
                    <a:pt x="333078" y="739478"/>
                    <a:pt x="287855" y="694255"/>
                  </a:cubicBezTo>
                  <a:lnTo>
                    <a:pt x="45223" y="451623"/>
                  </a:lnTo>
                  <a:cubicBezTo>
                    <a:pt x="0" y="406400"/>
                    <a:pt x="0" y="333078"/>
                    <a:pt x="45223" y="287855"/>
                  </a:cubicBezTo>
                  <a:lnTo>
                    <a:pt x="287855" y="45223"/>
                  </a:lnTo>
                  <a:cubicBezTo>
                    <a:pt x="333078" y="0"/>
                    <a:pt x="406400" y="0"/>
                    <a:pt x="451623" y="45223"/>
                  </a:cubicBezTo>
                  <a:close/>
                </a:path>
              </a:pathLst>
            </a:custGeom>
            <a:solidFill>
              <a:srgbClr val="51B2BA"/>
            </a:solidFill>
          </p:spPr>
        </p:sp>
        <p:sp>
          <p:nvSpPr>
            <p:cNvPr name="TextBox 11" id="11"/>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1931153" y="2045171"/>
            <a:ext cx="14425695" cy="6918880"/>
          </a:xfrm>
          <a:prstGeom prst="rect">
            <a:avLst/>
          </a:prstGeom>
        </p:spPr>
        <p:txBody>
          <a:bodyPr anchor="t" rtlCol="false" tIns="0" lIns="0" bIns="0" rIns="0">
            <a:spAutoFit/>
          </a:bodyPr>
          <a:lstStyle/>
          <a:p>
            <a:pPr algn="just">
              <a:lnSpc>
                <a:spcPts val="4969"/>
              </a:lnSpc>
            </a:pPr>
            <a:r>
              <a:rPr lang="en-US" sz="3549">
                <a:solidFill>
                  <a:srgbClr val="183685"/>
                </a:solidFill>
                <a:latin typeface="Open Sauce"/>
                <a:ea typeface="Open Sauce"/>
                <a:cs typeface="Open Sauce"/>
                <a:sym typeface="Open Sauce"/>
              </a:rPr>
              <a:t>In this phase of the pr</a:t>
            </a:r>
            <a:r>
              <a:rPr lang="en-US" sz="3549">
                <a:solidFill>
                  <a:srgbClr val="183685"/>
                </a:solidFill>
                <a:latin typeface="Open Sauce"/>
                <a:ea typeface="Open Sauce"/>
                <a:cs typeface="Open Sauce"/>
                <a:sym typeface="Open Sauce"/>
              </a:rPr>
              <a:t>oject, a buck converter has been successfully designed with the inclusion of key parasitic components such as trace inductance and stray capacitance. This has enabled a more realistic modeling of EMI behavior in high-speed switching conditions. Initial simulations reflect the presence of EMI noise, particularly at switching transitions. Work is currently in progress to design and analyze suitable EMI filters to mitigate both common-mode and differential-mode interference. The next phase will focus on optimizing these filters and evaluating EMI performance in both time and frequency domains.</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7F7F7"/>
        </a:solidFill>
      </p:bgPr>
    </p:bg>
    <p:spTree>
      <p:nvGrpSpPr>
        <p:cNvPr id="1" name=""/>
        <p:cNvGrpSpPr/>
        <p:nvPr/>
      </p:nvGrpSpPr>
      <p:grpSpPr>
        <a:xfrm>
          <a:off x="0" y="0"/>
          <a:ext cx="0" cy="0"/>
          <a:chOff x="0" y="0"/>
          <a:chExt cx="0" cy="0"/>
        </a:xfrm>
      </p:grpSpPr>
      <p:sp>
        <p:nvSpPr>
          <p:cNvPr name="TextBox 2" id="2"/>
          <p:cNvSpPr txBox="true"/>
          <p:nvPr/>
        </p:nvSpPr>
        <p:spPr>
          <a:xfrm rot="0">
            <a:off x="833368" y="666317"/>
            <a:ext cx="11909539" cy="943841"/>
          </a:xfrm>
          <a:prstGeom prst="rect">
            <a:avLst/>
          </a:prstGeom>
        </p:spPr>
        <p:txBody>
          <a:bodyPr anchor="t" rtlCol="false" tIns="0" lIns="0" bIns="0" rIns="0">
            <a:spAutoFit/>
          </a:bodyPr>
          <a:lstStyle/>
          <a:p>
            <a:pPr algn="ctr">
              <a:lnSpc>
                <a:spcPts val="6867"/>
              </a:lnSpc>
            </a:pPr>
            <a:r>
              <a:rPr lang="en-US" b="true" sz="7630">
                <a:solidFill>
                  <a:srgbClr val="183685"/>
                </a:solidFill>
                <a:latin typeface="DM Sans Bold"/>
                <a:ea typeface="DM Sans Bold"/>
                <a:cs typeface="DM Sans Bold"/>
                <a:sym typeface="DM Sans Bold"/>
              </a:rPr>
              <a:t>REFFERENCES</a:t>
            </a:r>
          </a:p>
        </p:txBody>
      </p:sp>
      <p:grpSp>
        <p:nvGrpSpPr>
          <p:cNvPr name="Group 3" id="3"/>
          <p:cNvGrpSpPr/>
          <p:nvPr/>
        </p:nvGrpSpPr>
        <p:grpSpPr>
          <a:xfrm rot="0">
            <a:off x="7424017" y="-6859967"/>
            <a:ext cx="18788758" cy="9328392"/>
            <a:chOff x="0" y="0"/>
            <a:chExt cx="1557574" cy="773317"/>
          </a:xfrm>
        </p:grpSpPr>
        <p:sp>
          <p:nvSpPr>
            <p:cNvPr name="Freeform 4" id="4"/>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5" id="5"/>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35888" y="9235036"/>
            <a:ext cx="21518857" cy="2096422"/>
            <a:chOff x="0" y="0"/>
            <a:chExt cx="5667518" cy="552144"/>
          </a:xfrm>
        </p:grpSpPr>
        <p:sp>
          <p:nvSpPr>
            <p:cNvPr name="Freeform 7" id="7"/>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51B2BA"/>
            </a:solidFill>
          </p:spPr>
        </p:sp>
        <p:sp>
          <p:nvSpPr>
            <p:cNvPr name="TextBox 8" id="8"/>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740568" y="583791"/>
            <a:ext cx="3769268" cy="3769268"/>
            <a:chOff x="0" y="0"/>
            <a:chExt cx="812800" cy="812800"/>
          </a:xfrm>
        </p:grpSpPr>
        <p:sp>
          <p:nvSpPr>
            <p:cNvPr name="Freeform 10" id="10"/>
            <p:cNvSpPr/>
            <p:nvPr/>
          </p:nvSpPr>
          <p:spPr>
            <a:xfrm flipH="false" flipV="false" rot="0">
              <a:off x="30628" y="30628"/>
              <a:ext cx="751544" cy="751544"/>
            </a:xfrm>
            <a:custGeom>
              <a:avLst/>
              <a:gdLst/>
              <a:ahLst/>
              <a:cxnLst/>
              <a:rect r="r" b="b" t="t" l="l"/>
              <a:pathLst>
                <a:path h="751544" w="751544">
                  <a:moveTo>
                    <a:pt x="428057" y="21657"/>
                  </a:moveTo>
                  <a:lnTo>
                    <a:pt x="729887" y="323487"/>
                  </a:lnTo>
                  <a:cubicBezTo>
                    <a:pt x="743754" y="337354"/>
                    <a:pt x="751544" y="356161"/>
                    <a:pt x="751544" y="375772"/>
                  </a:cubicBezTo>
                  <a:cubicBezTo>
                    <a:pt x="751544" y="395383"/>
                    <a:pt x="743754" y="414190"/>
                    <a:pt x="729887" y="428057"/>
                  </a:cubicBezTo>
                  <a:lnTo>
                    <a:pt x="428057" y="729887"/>
                  </a:lnTo>
                  <a:cubicBezTo>
                    <a:pt x="414190" y="743754"/>
                    <a:pt x="395383" y="751544"/>
                    <a:pt x="375772" y="751544"/>
                  </a:cubicBezTo>
                  <a:cubicBezTo>
                    <a:pt x="356161" y="751544"/>
                    <a:pt x="337354" y="743754"/>
                    <a:pt x="323487" y="729887"/>
                  </a:cubicBezTo>
                  <a:lnTo>
                    <a:pt x="21657" y="428057"/>
                  </a:lnTo>
                  <a:cubicBezTo>
                    <a:pt x="7790" y="414190"/>
                    <a:pt x="0" y="395383"/>
                    <a:pt x="0" y="375772"/>
                  </a:cubicBezTo>
                  <a:cubicBezTo>
                    <a:pt x="0" y="356161"/>
                    <a:pt x="7790" y="337354"/>
                    <a:pt x="21657" y="323487"/>
                  </a:cubicBezTo>
                  <a:lnTo>
                    <a:pt x="323487" y="21657"/>
                  </a:lnTo>
                  <a:cubicBezTo>
                    <a:pt x="337354" y="7790"/>
                    <a:pt x="356161" y="0"/>
                    <a:pt x="375772" y="0"/>
                  </a:cubicBezTo>
                  <a:cubicBezTo>
                    <a:pt x="395383" y="0"/>
                    <a:pt x="414190" y="7790"/>
                    <a:pt x="428057" y="21657"/>
                  </a:cubicBezTo>
                  <a:close/>
                </a:path>
              </a:pathLst>
            </a:custGeom>
            <a:solidFill>
              <a:srgbClr val="51B2BA"/>
            </a:solidFill>
          </p:spPr>
        </p:sp>
        <p:sp>
          <p:nvSpPr>
            <p:cNvPr name="TextBox 11" id="11"/>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1028700" y="1852422"/>
            <a:ext cx="15789696" cy="6657340"/>
          </a:xfrm>
          <a:prstGeom prst="rect">
            <a:avLst/>
          </a:prstGeom>
        </p:spPr>
        <p:txBody>
          <a:bodyPr anchor="t" rtlCol="false" tIns="0" lIns="0" bIns="0" rIns="0">
            <a:spAutoFit/>
          </a:bodyPr>
          <a:lstStyle/>
          <a:p>
            <a:pPr algn="just">
              <a:lnSpc>
                <a:spcPts val="2659"/>
              </a:lnSpc>
              <a:spcBef>
                <a:spcPct val="0"/>
              </a:spcBef>
            </a:pPr>
            <a:r>
              <a:rPr lang="en-US" sz="1899">
                <a:solidFill>
                  <a:srgbClr val="183685"/>
                </a:solidFill>
                <a:latin typeface="Open Sauce"/>
                <a:ea typeface="Open Sauce"/>
                <a:cs typeface="Open Sauce"/>
                <a:sym typeface="Open Sauce"/>
              </a:rPr>
              <a:t>1. Biju, "Design of Controllers for DC-DC Buck Converters," J. Earth Environ. Sci. Res., pp. 1–9, 2025, doi: 10.47363/JEESR/2025(7)246.</a:t>
            </a:r>
          </a:p>
          <a:p>
            <a:pPr algn="just">
              <a:lnSpc>
                <a:spcPts val="2659"/>
              </a:lnSpc>
              <a:spcBef>
                <a:spcPct val="0"/>
              </a:spcBef>
            </a:pPr>
            <a:r>
              <a:rPr lang="en-US" sz="1899">
                <a:solidFill>
                  <a:srgbClr val="183685"/>
                </a:solidFill>
                <a:latin typeface="Open Sauce"/>
                <a:ea typeface="Open Sauce"/>
                <a:cs typeface="Open Sauce"/>
                <a:sym typeface="Open Sauce"/>
              </a:rPr>
              <a:t>2. O. T. Altınöz, "Design and Analysis of the Cascaded and Parallel Connected Buck and Boost Converter," 2025.</a:t>
            </a:r>
          </a:p>
          <a:p>
            <a:pPr algn="just">
              <a:lnSpc>
                <a:spcPts val="2659"/>
              </a:lnSpc>
              <a:spcBef>
                <a:spcPct val="0"/>
              </a:spcBef>
            </a:pPr>
            <a:r>
              <a:rPr lang="en-US" sz="1899">
                <a:solidFill>
                  <a:srgbClr val="183685"/>
                </a:solidFill>
                <a:latin typeface="Open Sauce"/>
                <a:ea typeface="Open Sauce"/>
                <a:cs typeface="Open Sauce"/>
                <a:sym typeface="Open Sauce"/>
              </a:rPr>
              <a:t>3. J. Park et al., "Modeling and Analysis of High Speed Switching Buck Converter IC for Conducted Emission Estimation," EMC EUROPE, Rome, 2020, pp. 1–4, doi: 10.1109/EMCEUROPE48519.2020.9245679.</a:t>
            </a:r>
          </a:p>
          <a:p>
            <a:pPr algn="just">
              <a:lnSpc>
                <a:spcPts val="2659"/>
              </a:lnSpc>
              <a:spcBef>
                <a:spcPct val="0"/>
              </a:spcBef>
            </a:pPr>
            <a:r>
              <a:rPr lang="en-US" sz="1899">
                <a:solidFill>
                  <a:srgbClr val="183685"/>
                </a:solidFill>
                <a:latin typeface="Open Sauce"/>
                <a:ea typeface="Open Sauce"/>
                <a:cs typeface="Open Sauce"/>
                <a:sym typeface="Open Sauce"/>
              </a:rPr>
              <a:t>4. N. Zhang, D. Li, V. Zhang, and A. Chen, "Reduce Conducted EMI in Automotive Buck Converter Applications," IEEE SPEEDAM, 2019, pp. 1212–1217.</a:t>
            </a:r>
          </a:p>
          <a:p>
            <a:pPr algn="just">
              <a:lnSpc>
                <a:spcPts val="2659"/>
              </a:lnSpc>
              <a:spcBef>
                <a:spcPct val="0"/>
              </a:spcBef>
            </a:pPr>
            <a:r>
              <a:rPr lang="en-US" sz="1899">
                <a:solidFill>
                  <a:srgbClr val="183685"/>
                </a:solidFill>
                <a:latin typeface="Open Sauce"/>
                <a:ea typeface="Open Sauce"/>
                <a:cs typeface="Open Sauce"/>
                <a:sym typeface="Open Sauce"/>
              </a:rPr>
              <a:t>5. D. R. A. Shirley et al., "EMI Characterization in Power Converters," J. Phys.: Conf. Ser., vol. 2325, 012014, 2022, doi: 10.1088/1742-6596/2325/1/012014.</a:t>
            </a:r>
          </a:p>
          <a:p>
            <a:pPr algn="just">
              <a:lnSpc>
                <a:spcPts val="2659"/>
              </a:lnSpc>
              <a:spcBef>
                <a:spcPct val="0"/>
              </a:spcBef>
            </a:pPr>
            <a:r>
              <a:rPr lang="en-US" sz="1899">
                <a:solidFill>
                  <a:srgbClr val="183685"/>
                </a:solidFill>
                <a:latin typeface="Open Sauce"/>
                <a:ea typeface="Open Sauce"/>
                <a:cs typeface="Open Sauce"/>
                <a:sym typeface="Open Sauce"/>
              </a:rPr>
              <a:t>6. S. Xu et al., "A Review on Conductive EMI Suppression Methods in High-Frequency Power Converters," IET Power Electron., vol. 15, pp. 1921–1935, 2022, doi: 10.1049/pel2.12348.</a:t>
            </a:r>
          </a:p>
          <a:p>
            <a:pPr algn="just">
              <a:lnSpc>
                <a:spcPts val="2659"/>
              </a:lnSpc>
              <a:spcBef>
                <a:spcPct val="0"/>
              </a:spcBef>
            </a:pPr>
            <a:r>
              <a:rPr lang="en-US" sz="1899">
                <a:solidFill>
                  <a:srgbClr val="183685"/>
                </a:solidFill>
                <a:latin typeface="Open Sauce"/>
                <a:ea typeface="Open Sauce"/>
                <a:cs typeface="Open Sauce"/>
                <a:sym typeface="Open Sauce"/>
              </a:rPr>
              <a:t>7. X. Wu et al., "Advances in Modeling and Suppression of EMI in Power Converters," Electronics, vol. 12, p. 2348, 2023, doi: 10.3390/electronics12112348.</a:t>
            </a:r>
          </a:p>
          <a:p>
            <a:pPr algn="just">
              <a:lnSpc>
                <a:spcPts val="2659"/>
              </a:lnSpc>
              <a:spcBef>
                <a:spcPct val="0"/>
              </a:spcBef>
            </a:pPr>
            <a:r>
              <a:rPr lang="en-US" sz="1899">
                <a:solidFill>
                  <a:srgbClr val="183685"/>
                </a:solidFill>
                <a:latin typeface="Open Sauce"/>
                <a:ea typeface="Open Sauce"/>
                <a:cs typeface="Open Sauce"/>
                <a:sym typeface="Open Sauce"/>
              </a:rPr>
              <a:t>8. X. Chen et al., "Common-Mode EMI Modeling Based on Inductive Coupling in SiC Power Modules," IEEE Trans. Power Electron., vol. 36, no. 6, pp. 6644–6661, 2021, doi: 10.1109/TPEL.2020.3046658.</a:t>
            </a:r>
          </a:p>
          <a:p>
            <a:pPr algn="just">
              <a:lnSpc>
                <a:spcPts val="2659"/>
              </a:lnSpc>
              <a:spcBef>
                <a:spcPct val="0"/>
              </a:spcBef>
            </a:pPr>
            <a:r>
              <a:rPr lang="en-US" sz="1899">
                <a:solidFill>
                  <a:srgbClr val="183685"/>
                </a:solidFill>
                <a:latin typeface="Open Sauce"/>
                <a:ea typeface="Open Sauce"/>
                <a:cs typeface="Open Sauce"/>
                <a:sym typeface="Open Sauce"/>
              </a:rPr>
              <a:t>9. L. Pace et al., "Parasitic Loop Inductance Reduction in GaN-Based Converters Using EM Simulations," Energies, vol. 14, p. 1495, 2021, doi: 10.3390/en14051495.</a:t>
            </a:r>
          </a:p>
          <a:p>
            <a:pPr algn="just">
              <a:lnSpc>
                <a:spcPts val="2659"/>
              </a:lnSpc>
              <a:spcBef>
                <a:spcPct val="0"/>
              </a:spcBef>
            </a:pPr>
            <a:r>
              <a:rPr lang="en-US" sz="1899">
                <a:solidFill>
                  <a:srgbClr val="183685"/>
                </a:solidFill>
                <a:latin typeface="Open Sauce"/>
                <a:ea typeface="Open Sauce"/>
                <a:cs typeface="Open Sauce"/>
                <a:sym typeface="Open Sauce"/>
              </a:rPr>
              <a:t>10. Seng et al., "High-Frequency Equivalent Circuit Model for CM Noise of Buck Converter," ICEMS, Korea, 2021, pp. 228–231, doi: 10.23919/ICEMS52562.2021.9634528.</a:t>
            </a:r>
          </a:p>
          <a:p>
            <a:pPr algn="just">
              <a:lnSpc>
                <a:spcPts val="2659"/>
              </a:lnSpc>
              <a:spcBef>
                <a:spcPct val="0"/>
              </a:spcBef>
            </a:pPr>
          </a:p>
          <a:p>
            <a:pPr algn="just">
              <a:lnSpc>
                <a:spcPts val="2659"/>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F7F7F7"/>
        </a:solidFill>
      </p:bgPr>
    </p:bg>
    <p:spTree>
      <p:nvGrpSpPr>
        <p:cNvPr id="1" name=""/>
        <p:cNvGrpSpPr/>
        <p:nvPr/>
      </p:nvGrpSpPr>
      <p:grpSpPr>
        <a:xfrm>
          <a:off x="0" y="0"/>
          <a:ext cx="0" cy="0"/>
          <a:chOff x="0" y="0"/>
          <a:chExt cx="0" cy="0"/>
        </a:xfrm>
      </p:grpSpPr>
      <p:sp>
        <p:nvSpPr>
          <p:cNvPr name="TextBox 2" id="2"/>
          <p:cNvSpPr txBox="true"/>
          <p:nvPr/>
        </p:nvSpPr>
        <p:spPr>
          <a:xfrm rot="0">
            <a:off x="1028700" y="221408"/>
            <a:ext cx="11909539" cy="943841"/>
          </a:xfrm>
          <a:prstGeom prst="rect">
            <a:avLst/>
          </a:prstGeom>
        </p:spPr>
        <p:txBody>
          <a:bodyPr anchor="t" rtlCol="false" tIns="0" lIns="0" bIns="0" rIns="0">
            <a:spAutoFit/>
          </a:bodyPr>
          <a:lstStyle/>
          <a:p>
            <a:pPr algn="ctr">
              <a:lnSpc>
                <a:spcPts val="6867"/>
              </a:lnSpc>
            </a:pPr>
            <a:r>
              <a:rPr lang="en-US" b="true" sz="7630">
                <a:solidFill>
                  <a:srgbClr val="183685"/>
                </a:solidFill>
                <a:latin typeface="DM Sans Bold"/>
                <a:ea typeface="DM Sans Bold"/>
                <a:cs typeface="DM Sans Bold"/>
                <a:sym typeface="DM Sans Bold"/>
              </a:rPr>
              <a:t>REFFERENCES</a:t>
            </a:r>
          </a:p>
        </p:txBody>
      </p:sp>
      <p:grpSp>
        <p:nvGrpSpPr>
          <p:cNvPr name="Group 3" id="3"/>
          <p:cNvGrpSpPr/>
          <p:nvPr/>
        </p:nvGrpSpPr>
        <p:grpSpPr>
          <a:xfrm rot="0">
            <a:off x="7424017" y="-6859967"/>
            <a:ext cx="18788758" cy="9328392"/>
            <a:chOff x="0" y="0"/>
            <a:chExt cx="1557574" cy="773317"/>
          </a:xfrm>
        </p:grpSpPr>
        <p:sp>
          <p:nvSpPr>
            <p:cNvPr name="Freeform 4" id="4"/>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5" id="5"/>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35888" y="9235036"/>
            <a:ext cx="21518857" cy="2096422"/>
            <a:chOff x="0" y="0"/>
            <a:chExt cx="5667518" cy="552144"/>
          </a:xfrm>
        </p:grpSpPr>
        <p:sp>
          <p:nvSpPr>
            <p:cNvPr name="Freeform 7" id="7"/>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51B2BA"/>
            </a:solidFill>
          </p:spPr>
        </p:sp>
        <p:sp>
          <p:nvSpPr>
            <p:cNvPr name="TextBox 8" id="8"/>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740568" y="583791"/>
            <a:ext cx="3769268" cy="3769268"/>
            <a:chOff x="0" y="0"/>
            <a:chExt cx="812800" cy="812800"/>
          </a:xfrm>
        </p:grpSpPr>
        <p:sp>
          <p:nvSpPr>
            <p:cNvPr name="Freeform 10" id="10"/>
            <p:cNvSpPr/>
            <p:nvPr/>
          </p:nvSpPr>
          <p:spPr>
            <a:xfrm flipH="false" flipV="false" rot="0">
              <a:off x="30628" y="30628"/>
              <a:ext cx="751544" cy="751544"/>
            </a:xfrm>
            <a:custGeom>
              <a:avLst/>
              <a:gdLst/>
              <a:ahLst/>
              <a:cxnLst/>
              <a:rect r="r" b="b" t="t" l="l"/>
              <a:pathLst>
                <a:path h="751544" w="751544">
                  <a:moveTo>
                    <a:pt x="428057" y="21657"/>
                  </a:moveTo>
                  <a:lnTo>
                    <a:pt x="729887" y="323487"/>
                  </a:lnTo>
                  <a:cubicBezTo>
                    <a:pt x="743754" y="337354"/>
                    <a:pt x="751544" y="356161"/>
                    <a:pt x="751544" y="375772"/>
                  </a:cubicBezTo>
                  <a:cubicBezTo>
                    <a:pt x="751544" y="395383"/>
                    <a:pt x="743754" y="414190"/>
                    <a:pt x="729887" y="428057"/>
                  </a:cubicBezTo>
                  <a:lnTo>
                    <a:pt x="428057" y="729887"/>
                  </a:lnTo>
                  <a:cubicBezTo>
                    <a:pt x="414190" y="743754"/>
                    <a:pt x="395383" y="751544"/>
                    <a:pt x="375772" y="751544"/>
                  </a:cubicBezTo>
                  <a:cubicBezTo>
                    <a:pt x="356161" y="751544"/>
                    <a:pt x="337354" y="743754"/>
                    <a:pt x="323487" y="729887"/>
                  </a:cubicBezTo>
                  <a:lnTo>
                    <a:pt x="21657" y="428057"/>
                  </a:lnTo>
                  <a:cubicBezTo>
                    <a:pt x="7790" y="414190"/>
                    <a:pt x="0" y="395383"/>
                    <a:pt x="0" y="375772"/>
                  </a:cubicBezTo>
                  <a:cubicBezTo>
                    <a:pt x="0" y="356161"/>
                    <a:pt x="7790" y="337354"/>
                    <a:pt x="21657" y="323487"/>
                  </a:cubicBezTo>
                  <a:lnTo>
                    <a:pt x="323487" y="21657"/>
                  </a:lnTo>
                  <a:cubicBezTo>
                    <a:pt x="337354" y="7790"/>
                    <a:pt x="356161" y="0"/>
                    <a:pt x="375772" y="0"/>
                  </a:cubicBezTo>
                  <a:cubicBezTo>
                    <a:pt x="395383" y="0"/>
                    <a:pt x="414190" y="7790"/>
                    <a:pt x="428057" y="21657"/>
                  </a:cubicBezTo>
                  <a:close/>
                </a:path>
              </a:pathLst>
            </a:custGeom>
            <a:solidFill>
              <a:srgbClr val="51B2BA"/>
            </a:solidFill>
          </p:spPr>
        </p:sp>
        <p:sp>
          <p:nvSpPr>
            <p:cNvPr name="TextBox 11" id="11"/>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1028700" y="990600"/>
            <a:ext cx="15789696" cy="8324215"/>
          </a:xfrm>
          <a:prstGeom prst="rect">
            <a:avLst/>
          </a:prstGeom>
        </p:spPr>
        <p:txBody>
          <a:bodyPr anchor="t" rtlCol="false" tIns="0" lIns="0" bIns="0" rIns="0">
            <a:spAutoFit/>
          </a:bodyPr>
          <a:lstStyle/>
          <a:p>
            <a:pPr algn="just">
              <a:lnSpc>
                <a:spcPts val="2659"/>
              </a:lnSpc>
            </a:pPr>
            <a:r>
              <a:rPr lang="en-US" sz="1899">
                <a:solidFill>
                  <a:srgbClr val="183685"/>
                </a:solidFill>
                <a:latin typeface="Open Sauce"/>
                <a:ea typeface="Open Sauce"/>
                <a:cs typeface="Open Sauce"/>
                <a:sym typeface="Open Sauce"/>
              </a:rPr>
              <a:t>11. Y. Liang et al., "EMI Challenges in Modern Power Converters," Front. Electronics, vol. 4, 2023.</a:t>
            </a:r>
          </a:p>
          <a:p>
            <a:pPr algn="just">
              <a:lnSpc>
                <a:spcPts val="2659"/>
              </a:lnSpc>
            </a:pPr>
            <a:r>
              <a:rPr lang="en-US" sz="1899">
                <a:solidFill>
                  <a:srgbClr val="183685"/>
                </a:solidFill>
                <a:latin typeface="Open Sauce"/>
                <a:ea typeface="Open Sauce"/>
                <a:cs typeface="Open Sauce"/>
                <a:sym typeface="Open Sauce"/>
              </a:rPr>
              <a:t>12. H. Song and D. Boroyevich, "Noise on Gate Driver Traces in SiC-Based Converters," EMC+SIPI, MI, 2023, pp. 585–590, doi: 10.1109/EMCSIPI50001.2023.10241729.</a:t>
            </a:r>
          </a:p>
          <a:p>
            <a:pPr algn="just">
              <a:lnSpc>
                <a:spcPts val="2659"/>
              </a:lnSpc>
            </a:pPr>
            <a:r>
              <a:rPr lang="en-US" sz="1899">
                <a:solidFill>
                  <a:srgbClr val="183685"/>
                </a:solidFill>
                <a:latin typeface="Open Sauce"/>
                <a:ea typeface="Open Sauce"/>
                <a:cs typeface="Open Sauce"/>
                <a:sym typeface="Open Sauce"/>
              </a:rPr>
              <a:t>A. Farhadi, "Conducted EMI Reduction in PWM Buck Converter," ICHQP, 2008, pp. 1–6, doi: 10.1109/ICHQP.2008.4668755.</a:t>
            </a:r>
          </a:p>
          <a:p>
            <a:pPr algn="just">
              <a:lnSpc>
                <a:spcPts val="2659"/>
              </a:lnSpc>
            </a:pPr>
            <a:r>
              <a:rPr lang="en-US" sz="1899">
                <a:solidFill>
                  <a:srgbClr val="183685"/>
                </a:solidFill>
                <a:latin typeface="Open Sauce"/>
                <a:ea typeface="Open Sauce"/>
                <a:cs typeface="Open Sauce"/>
                <a:sym typeface="Open Sauce"/>
              </a:rPr>
              <a:t>13. K. Wang et al., "High-Voltage Electric Drive Modeling for EMI in EVs," IEEE Trans. Transport. Electr., vol. 9, no. 2, pp. 2808–2819, 2023, doi: 10.1109/TTE.2022.3224541.</a:t>
            </a:r>
          </a:p>
          <a:p>
            <a:pPr algn="just">
              <a:lnSpc>
                <a:spcPts val="2659"/>
              </a:lnSpc>
            </a:pPr>
            <a:r>
              <a:rPr lang="en-US" sz="1899">
                <a:solidFill>
                  <a:srgbClr val="183685"/>
                </a:solidFill>
                <a:latin typeface="Open Sauce"/>
                <a:ea typeface="Open Sauce"/>
                <a:cs typeface="Open Sauce"/>
                <a:sym typeface="Open Sauce"/>
              </a:rPr>
              <a:t>14. F. Li et al., "Design of Hybrid EMI Filter for DC-DC Converter with SiC," ACEEE, China, 2023, pp. 46–50, doi: 10.1109/ACEEE58657.2023.10239563.</a:t>
            </a:r>
          </a:p>
          <a:p>
            <a:pPr algn="just">
              <a:lnSpc>
                <a:spcPts val="2659"/>
              </a:lnSpc>
            </a:pPr>
            <a:r>
              <a:rPr lang="en-US" sz="1899">
                <a:solidFill>
                  <a:srgbClr val="183685"/>
                </a:solidFill>
                <a:latin typeface="Open Sauce"/>
                <a:ea typeface="Open Sauce"/>
                <a:cs typeface="Open Sauce"/>
                <a:sym typeface="Open Sauce"/>
              </a:rPr>
              <a:t>15. J. Kundrata et al., "Co-Optimization of EMI and Ripple in Buck Converters," IEEE Access, vol. 10, pp. 131909–131919, 2022, doi: 10.1109/ACCESS.2022.3229972.</a:t>
            </a:r>
          </a:p>
          <a:p>
            <a:pPr algn="just">
              <a:lnSpc>
                <a:spcPts val="2659"/>
              </a:lnSpc>
            </a:pPr>
            <a:r>
              <a:rPr lang="en-US" sz="1899">
                <a:solidFill>
                  <a:srgbClr val="183685"/>
                </a:solidFill>
                <a:latin typeface="Open Sauce"/>
                <a:ea typeface="Open Sauce"/>
                <a:cs typeface="Open Sauce"/>
                <a:sym typeface="Open Sauce"/>
              </a:rPr>
              <a:t>16. Z. Qing et al., "CM EMI Reduction via Balance Technique in DC–AC Converters," IEEE Trans. Power Electron., vol. 39, no. 11, pp. 14318–14329, 2024, doi: 10.1109/TPEL.2024.3429165.</a:t>
            </a:r>
          </a:p>
          <a:p>
            <a:pPr algn="just">
              <a:lnSpc>
                <a:spcPts val="2659"/>
              </a:lnSpc>
            </a:pPr>
            <a:r>
              <a:rPr lang="en-US" sz="1899">
                <a:solidFill>
                  <a:srgbClr val="183685"/>
                </a:solidFill>
                <a:latin typeface="Open Sauce"/>
                <a:ea typeface="Open Sauce"/>
                <a:cs typeface="Open Sauce"/>
                <a:sym typeface="Open Sauce"/>
              </a:rPr>
              <a:t>17. M. Darisi et al., "Digital Active EMI Filter for Smart Converters," Electronics, vol. 13, p. 3889, 2024, doi: 10.3390/electronics13193889.</a:t>
            </a:r>
          </a:p>
          <a:p>
            <a:pPr algn="just">
              <a:lnSpc>
                <a:spcPts val="2659"/>
              </a:lnSpc>
            </a:pPr>
            <a:r>
              <a:rPr lang="en-US" sz="1899">
                <a:solidFill>
                  <a:srgbClr val="183685"/>
                </a:solidFill>
                <a:latin typeface="Open Sauce"/>
                <a:ea typeface="Open Sauce"/>
                <a:cs typeface="Open Sauce"/>
                <a:sym typeface="Open Sauce"/>
              </a:rPr>
              <a:t>18. F. A. Kharanaq et al., "State-of-the-Art EMI Modeling in Converters," IEEE Access, vol. 8, pp. 189313–189325, 2020, doi: 10.1109/ACCESS.2020.3031693.</a:t>
            </a:r>
          </a:p>
          <a:p>
            <a:pPr algn="just">
              <a:lnSpc>
                <a:spcPts val="2659"/>
              </a:lnSpc>
            </a:pPr>
            <a:r>
              <a:rPr lang="en-US" sz="1899">
                <a:solidFill>
                  <a:srgbClr val="183685"/>
                </a:solidFill>
                <a:latin typeface="Open Sauce"/>
                <a:ea typeface="Open Sauce"/>
                <a:cs typeface="Open Sauce"/>
                <a:sym typeface="Open Sauce"/>
              </a:rPr>
              <a:t>19. M. Csizmadia and M. Kuczmann, "Feedback Linearization Control of Buck Converter," GPMC, pp. 35–38, 2020, doi: 10.1109/GPMC50267.2020.9333821.</a:t>
            </a:r>
          </a:p>
          <a:p>
            <a:pPr algn="just">
              <a:lnSpc>
                <a:spcPts val="2659"/>
              </a:lnSpc>
            </a:pPr>
            <a:r>
              <a:rPr lang="en-US" sz="1899">
                <a:solidFill>
                  <a:srgbClr val="183685"/>
                </a:solidFill>
                <a:latin typeface="Open Sauce"/>
                <a:ea typeface="Open Sauce"/>
                <a:cs typeface="Open Sauce"/>
                <a:sym typeface="Open Sauce"/>
              </a:rPr>
              <a:t>20. Y. Zhang and S. Wang, "Design of Filter Components to Suppress Radiated EMI," IPEC-Himeji, Japan, 2022, pp. 1082–1089, doi: 10.23919/IPEC-Himeji2022-ECCE53331.2022.9807145.</a:t>
            </a:r>
          </a:p>
          <a:p>
            <a:pPr algn="just">
              <a:lnSpc>
                <a:spcPts val="2659"/>
              </a:lnSpc>
            </a:pPr>
            <a:r>
              <a:rPr lang="en-US" sz="1899">
                <a:solidFill>
                  <a:srgbClr val="183685"/>
                </a:solidFill>
                <a:latin typeface="Open Sauce"/>
                <a:ea typeface="Open Sauce"/>
                <a:cs typeface="Open Sauce"/>
                <a:sym typeface="Open Sauce"/>
              </a:rPr>
              <a:t>21. S. Luo et al., "Modeling and Suppression of CM Conducted EMI in Multi-Converter Systems," IEEE Trans. Ind. Electron., 2025, doi: 10.1109/TIE.2025.3536559.</a:t>
            </a:r>
          </a:p>
          <a:p>
            <a:pPr algn="just">
              <a:lnSpc>
                <a:spcPts val="2659"/>
              </a:lnSpc>
            </a:pPr>
            <a:r>
              <a:rPr lang="en-US" sz="1899">
                <a:solidFill>
                  <a:srgbClr val="183685"/>
                </a:solidFill>
                <a:latin typeface="Open Sauce"/>
                <a:ea typeface="Open Sauce"/>
                <a:cs typeface="Open Sauce"/>
                <a:sym typeface="Open Sauce"/>
              </a:rPr>
              <a:t>22. ResearchGate, "Modeling and Reduction of Radiated EMI in Automotive Converters," [Online]. Available: https://www.researchgate.net/publication/341477108_Modeling_and_Reduction_of_Radiated_EMI_in_Non-isolated_Power_Converters_in_Automotive_Applications</a:t>
            </a:r>
          </a:p>
          <a:p>
            <a:pPr algn="just">
              <a:lnSpc>
                <a:spcPts val="2659"/>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1035888" y="9235036"/>
            <a:ext cx="21518857" cy="2096422"/>
            <a:chOff x="0" y="0"/>
            <a:chExt cx="5667518" cy="552144"/>
          </a:xfrm>
        </p:grpSpPr>
        <p:sp>
          <p:nvSpPr>
            <p:cNvPr name="Freeform 3" id="3"/>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51B2BA"/>
            </a:solidFill>
          </p:spPr>
        </p:sp>
        <p:sp>
          <p:nvSpPr>
            <p:cNvPr name="TextBox 4" id="4"/>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931576" y="1028700"/>
            <a:ext cx="13635042" cy="13621806"/>
            <a:chOff x="0" y="0"/>
            <a:chExt cx="890190" cy="889326"/>
          </a:xfrm>
        </p:grpSpPr>
        <p:sp>
          <p:nvSpPr>
            <p:cNvPr name="Freeform 6" id="6"/>
            <p:cNvSpPr/>
            <p:nvPr/>
          </p:nvSpPr>
          <p:spPr>
            <a:xfrm flipH="false" flipV="false" rot="0">
              <a:off x="23535" y="17960"/>
              <a:ext cx="843120" cy="853405"/>
            </a:xfrm>
            <a:custGeom>
              <a:avLst/>
              <a:gdLst/>
              <a:ahLst/>
              <a:cxnLst/>
              <a:rect r="r" b="b" t="t" l="l"/>
              <a:pathLst>
                <a:path h="853405" w="843120">
                  <a:moveTo>
                    <a:pt x="461729" y="22170"/>
                  </a:moveTo>
                  <a:lnTo>
                    <a:pt x="826487" y="386573"/>
                  </a:lnTo>
                  <a:cubicBezTo>
                    <a:pt x="837136" y="397213"/>
                    <a:pt x="843120" y="411649"/>
                    <a:pt x="843120" y="426703"/>
                  </a:cubicBezTo>
                  <a:cubicBezTo>
                    <a:pt x="843120" y="441757"/>
                    <a:pt x="837136" y="456193"/>
                    <a:pt x="826487" y="466833"/>
                  </a:cubicBezTo>
                  <a:lnTo>
                    <a:pt x="461729" y="831237"/>
                  </a:lnTo>
                  <a:cubicBezTo>
                    <a:pt x="439538" y="853406"/>
                    <a:pt x="403582" y="853406"/>
                    <a:pt x="381391" y="831237"/>
                  </a:cubicBezTo>
                  <a:lnTo>
                    <a:pt x="16634" y="466833"/>
                  </a:lnTo>
                  <a:cubicBezTo>
                    <a:pt x="5984" y="456193"/>
                    <a:pt x="0" y="441757"/>
                    <a:pt x="0" y="426703"/>
                  </a:cubicBezTo>
                  <a:cubicBezTo>
                    <a:pt x="0" y="411649"/>
                    <a:pt x="5984" y="397213"/>
                    <a:pt x="16634" y="386573"/>
                  </a:cubicBezTo>
                  <a:lnTo>
                    <a:pt x="381391" y="22170"/>
                  </a:lnTo>
                  <a:cubicBezTo>
                    <a:pt x="403582" y="0"/>
                    <a:pt x="439538" y="0"/>
                    <a:pt x="461729" y="22170"/>
                  </a:cubicBezTo>
                  <a:close/>
                </a:path>
              </a:pathLst>
            </a:custGeom>
            <a:blipFill>
              <a:blip r:embed="rId2"/>
              <a:stretch>
                <a:fillRect l="-13723" t="-6059" r="-49963" b="-3100"/>
              </a:stretch>
            </a:blipFill>
          </p:spPr>
        </p:sp>
      </p:grpSp>
      <p:grpSp>
        <p:nvGrpSpPr>
          <p:cNvPr name="Group 7" id="7"/>
          <p:cNvGrpSpPr/>
          <p:nvPr/>
        </p:nvGrpSpPr>
        <p:grpSpPr>
          <a:xfrm rot="0">
            <a:off x="7424017" y="-6859967"/>
            <a:ext cx="18788758" cy="9328392"/>
            <a:chOff x="0" y="0"/>
            <a:chExt cx="1557574" cy="773317"/>
          </a:xfrm>
        </p:grpSpPr>
        <p:sp>
          <p:nvSpPr>
            <p:cNvPr name="Freeform 8" id="8"/>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9" id="9"/>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9642889" y="2240821"/>
            <a:ext cx="7893815" cy="3630761"/>
          </a:xfrm>
          <a:prstGeom prst="rect">
            <a:avLst/>
          </a:prstGeom>
        </p:spPr>
        <p:txBody>
          <a:bodyPr anchor="t" rtlCol="false" tIns="0" lIns="0" bIns="0" rIns="0">
            <a:spAutoFit/>
          </a:bodyPr>
          <a:lstStyle/>
          <a:p>
            <a:pPr algn="l">
              <a:lnSpc>
                <a:spcPts val="13751"/>
              </a:lnSpc>
            </a:pPr>
            <a:r>
              <a:rPr lang="en-US" sz="15279" b="true">
                <a:solidFill>
                  <a:srgbClr val="183685"/>
                </a:solidFill>
                <a:latin typeface="DM Sans Bold"/>
                <a:ea typeface="DM Sans Bold"/>
                <a:cs typeface="DM Sans Bold"/>
                <a:sym typeface="DM Sans Bold"/>
              </a:rPr>
              <a:t>THANK YOU</a:t>
            </a:r>
          </a:p>
        </p:txBody>
      </p:sp>
      <p:grpSp>
        <p:nvGrpSpPr>
          <p:cNvPr name="Group 11" id="11"/>
          <p:cNvGrpSpPr/>
          <p:nvPr/>
        </p:nvGrpSpPr>
        <p:grpSpPr>
          <a:xfrm rot="0">
            <a:off x="6402292" y="2094818"/>
            <a:ext cx="1371544" cy="1371544"/>
            <a:chOff x="0" y="0"/>
            <a:chExt cx="361230" cy="361230"/>
          </a:xfrm>
        </p:grpSpPr>
        <p:sp>
          <p:nvSpPr>
            <p:cNvPr name="Freeform 12" id="12"/>
            <p:cNvSpPr/>
            <p:nvPr/>
          </p:nvSpPr>
          <p:spPr>
            <a:xfrm flipH="false" flipV="false" rot="0">
              <a:off x="0" y="0"/>
              <a:ext cx="361230" cy="361230"/>
            </a:xfrm>
            <a:custGeom>
              <a:avLst/>
              <a:gdLst/>
              <a:ahLst/>
              <a:cxnLst/>
              <a:rect r="r" b="b" t="t" l="l"/>
              <a:pathLst>
                <a:path h="361230" w="361230">
                  <a:moveTo>
                    <a:pt x="141117" y="0"/>
                  </a:moveTo>
                  <a:lnTo>
                    <a:pt x="220113" y="0"/>
                  </a:lnTo>
                  <a:cubicBezTo>
                    <a:pt x="298050" y="0"/>
                    <a:pt x="361230" y="63180"/>
                    <a:pt x="361230" y="141117"/>
                  </a:cubicBezTo>
                  <a:lnTo>
                    <a:pt x="361230" y="220113"/>
                  </a:lnTo>
                  <a:cubicBezTo>
                    <a:pt x="361230" y="298050"/>
                    <a:pt x="298050" y="361230"/>
                    <a:pt x="220113" y="361230"/>
                  </a:cubicBezTo>
                  <a:lnTo>
                    <a:pt x="141117" y="361230"/>
                  </a:lnTo>
                  <a:cubicBezTo>
                    <a:pt x="63180" y="361230"/>
                    <a:pt x="0" y="298050"/>
                    <a:pt x="0" y="220113"/>
                  </a:cubicBezTo>
                  <a:lnTo>
                    <a:pt x="0" y="141117"/>
                  </a:lnTo>
                  <a:cubicBezTo>
                    <a:pt x="0" y="63180"/>
                    <a:pt x="63180" y="0"/>
                    <a:pt x="141117" y="0"/>
                  </a:cubicBezTo>
                  <a:close/>
                </a:path>
              </a:pathLst>
            </a:custGeom>
            <a:solidFill>
              <a:srgbClr val="51B2BA"/>
            </a:solidFill>
          </p:spPr>
        </p:sp>
        <p:sp>
          <p:nvSpPr>
            <p:cNvPr name="TextBox 13" id="13"/>
            <p:cNvSpPr txBox="true"/>
            <p:nvPr/>
          </p:nvSpPr>
          <p:spPr>
            <a:xfrm>
              <a:off x="0" y="-38100"/>
              <a:ext cx="361230" cy="39933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7951486" y="-6859967"/>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001343" y="6626710"/>
            <a:ext cx="1371544" cy="1371544"/>
            <a:chOff x="0" y="0"/>
            <a:chExt cx="361230" cy="361230"/>
          </a:xfrm>
        </p:grpSpPr>
        <p:sp>
          <p:nvSpPr>
            <p:cNvPr name="Freeform 6" id="6"/>
            <p:cNvSpPr/>
            <p:nvPr/>
          </p:nvSpPr>
          <p:spPr>
            <a:xfrm flipH="false" flipV="false" rot="0">
              <a:off x="0" y="0"/>
              <a:ext cx="361230" cy="361230"/>
            </a:xfrm>
            <a:custGeom>
              <a:avLst/>
              <a:gdLst/>
              <a:ahLst/>
              <a:cxnLst/>
              <a:rect r="r" b="b" t="t" l="l"/>
              <a:pathLst>
                <a:path h="361230" w="361230">
                  <a:moveTo>
                    <a:pt x="141117" y="0"/>
                  </a:moveTo>
                  <a:lnTo>
                    <a:pt x="220113" y="0"/>
                  </a:lnTo>
                  <a:cubicBezTo>
                    <a:pt x="298050" y="0"/>
                    <a:pt x="361230" y="63180"/>
                    <a:pt x="361230" y="141117"/>
                  </a:cubicBezTo>
                  <a:lnTo>
                    <a:pt x="361230" y="220113"/>
                  </a:lnTo>
                  <a:cubicBezTo>
                    <a:pt x="361230" y="298050"/>
                    <a:pt x="298050" y="361230"/>
                    <a:pt x="220113" y="361230"/>
                  </a:cubicBezTo>
                  <a:lnTo>
                    <a:pt x="141117" y="361230"/>
                  </a:lnTo>
                  <a:cubicBezTo>
                    <a:pt x="63180" y="361230"/>
                    <a:pt x="0" y="298050"/>
                    <a:pt x="0" y="220113"/>
                  </a:cubicBezTo>
                  <a:lnTo>
                    <a:pt x="0" y="141117"/>
                  </a:lnTo>
                  <a:cubicBezTo>
                    <a:pt x="0" y="63180"/>
                    <a:pt x="63180" y="0"/>
                    <a:pt x="141117" y="0"/>
                  </a:cubicBezTo>
                  <a:close/>
                </a:path>
              </a:pathLst>
            </a:custGeom>
            <a:solidFill>
              <a:srgbClr val="51B2BA"/>
            </a:solidFill>
          </p:spPr>
        </p:sp>
        <p:sp>
          <p:nvSpPr>
            <p:cNvPr name="TextBox 7" id="7"/>
            <p:cNvSpPr txBox="true"/>
            <p:nvPr/>
          </p:nvSpPr>
          <p:spPr>
            <a:xfrm>
              <a:off x="0" y="-38100"/>
              <a:ext cx="361230" cy="399330"/>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2366946" y="9258300"/>
            <a:ext cx="8470325" cy="0"/>
          </a:xfrm>
          <a:prstGeom prst="line">
            <a:avLst/>
          </a:prstGeom>
          <a:ln cap="rnd" w="66675">
            <a:solidFill>
              <a:srgbClr val="183685"/>
            </a:solidFill>
            <a:prstDash val="solid"/>
            <a:headEnd type="none" len="sm" w="sm"/>
            <a:tailEnd type="none" len="sm" w="sm"/>
          </a:ln>
        </p:spPr>
      </p:sp>
      <p:grpSp>
        <p:nvGrpSpPr>
          <p:cNvPr name="Group 9" id="9"/>
          <p:cNvGrpSpPr/>
          <p:nvPr/>
        </p:nvGrpSpPr>
        <p:grpSpPr>
          <a:xfrm rot="2110255">
            <a:off x="11696269" y="1453528"/>
            <a:ext cx="15136551" cy="7779908"/>
            <a:chOff x="0" y="0"/>
            <a:chExt cx="1581380" cy="812800"/>
          </a:xfrm>
        </p:grpSpPr>
        <p:sp>
          <p:nvSpPr>
            <p:cNvPr name="Freeform 10" id="10"/>
            <p:cNvSpPr/>
            <p:nvPr/>
          </p:nvSpPr>
          <p:spPr>
            <a:xfrm flipH="false" flipV="false" rot="0">
              <a:off x="0" y="0"/>
              <a:ext cx="1581380" cy="812800"/>
            </a:xfrm>
            <a:custGeom>
              <a:avLst/>
              <a:gdLst/>
              <a:ahLst/>
              <a:cxnLst/>
              <a:rect r="r" b="b" t="t" l="l"/>
              <a:pathLst>
                <a:path h="812800" w="1581380">
                  <a:moveTo>
                    <a:pt x="11764" y="0"/>
                  </a:moveTo>
                  <a:lnTo>
                    <a:pt x="1569616" y="0"/>
                  </a:lnTo>
                  <a:cubicBezTo>
                    <a:pt x="1576113" y="0"/>
                    <a:pt x="1581380" y="5267"/>
                    <a:pt x="1581380" y="11764"/>
                  </a:cubicBezTo>
                  <a:lnTo>
                    <a:pt x="1581380" y="801036"/>
                  </a:lnTo>
                  <a:cubicBezTo>
                    <a:pt x="1581380" y="804156"/>
                    <a:pt x="1580140" y="807148"/>
                    <a:pt x="1577934" y="809354"/>
                  </a:cubicBezTo>
                  <a:cubicBezTo>
                    <a:pt x="1575728" y="811561"/>
                    <a:pt x="1572736" y="812800"/>
                    <a:pt x="1569616" y="812800"/>
                  </a:cubicBezTo>
                  <a:lnTo>
                    <a:pt x="11764" y="812800"/>
                  </a:lnTo>
                  <a:cubicBezTo>
                    <a:pt x="8644" y="812800"/>
                    <a:pt x="5652" y="811561"/>
                    <a:pt x="3446" y="809354"/>
                  </a:cubicBezTo>
                  <a:cubicBezTo>
                    <a:pt x="1239" y="807148"/>
                    <a:pt x="0" y="804156"/>
                    <a:pt x="0" y="801036"/>
                  </a:cubicBezTo>
                  <a:lnTo>
                    <a:pt x="0" y="11764"/>
                  </a:lnTo>
                  <a:cubicBezTo>
                    <a:pt x="0" y="8644"/>
                    <a:pt x="1239" y="5652"/>
                    <a:pt x="3446" y="3446"/>
                  </a:cubicBezTo>
                  <a:cubicBezTo>
                    <a:pt x="5652" y="1239"/>
                    <a:pt x="8644" y="0"/>
                    <a:pt x="11764" y="0"/>
                  </a:cubicBezTo>
                  <a:close/>
                </a:path>
              </a:pathLst>
            </a:custGeom>
            <a:blipFill>
              <a:blip r:embed="rId2"/>
              <a:stretch>
                <a:fillRect l="0" t="-2166" r="0" b="-2166"/>
              </a:stretch>
            </a:blipFill>
          </p:spPr>
        </p:sp>
      </p:grpSp>
      <p:sp>
        <p:nvSpPr>
          <p:cNvPr name="TextBox 11" id="11"/>
          <p:cNvSpPr txBox="true"/>
          <p:nvPr/>
        </p:nvSpPr>
        <p:spPr>
          <a:xfrm rot="0">
            <a:off x="2366946" y="4340654"/>
            <a:ext cx="8519364" cy="4780915"/>
          </a:xfrm>
          <a:prstGeom prst="rect">
            <a:avLst/>
          </a:prstGeom>
        </p:spPr>
        <p:txBody>
          <a:bodyPr anchor="t" rtlCol="false" tIns="0" lIns="0" bIns="0" rIns="0">
            <a:spAutoFit/>
          </a:bodyPr>
          <a:lstStyle/>
          <a:p>
            <a:pPr algn="just" marL="734056" indent="-367028" lvl="1">
              <a:lnSpc>
                <a:spcPts val="4759"/>
              </a:lnSpc>
              <a:buFont typeface="Arial"/>
              <a:buChar char="•"/>
            </a:pPr>
            <a:r>
              <a:rPr lang="en-US" sz="3399">
                <a:solidFill>
                  <a:srgbClr val="1E1E1E"/>
                </a:solidFill>
                <a:latin typeface="Open Sauce"/>
                <a:ea typeface="Open Sauce"/>
                <a:cs typeface="Open Sauce"/>
                <a:sym typeface="Open Sauce"/>
              </a:rPr>
              <a:t>Electromagnetic Interference (EMI): unwanted noise from switching devices</a:t>
            </a:r>
          </a:p>
          <a:p>
            <a:pPr algn="just">
              <a:lnSpc>
                <a:spcPts val="4759"/>
              </a:lnSpc>
            </a:pPr>
          </a:p>
          <a:p>
            <a:pPr algn="just" marL="734056" indent="-367028" lvl="1">
              <a:lnSpc>
                <a:spcPts val="4759"/>
              </a:lnSpc>
              <a:buFont typeface="Arial"/>
              <a:buChar char="•"/>
            </a:pPr>
            <a:r>
              <a:rPr lang="en-US" sz="3399">
                <a:solidFill>
                  <a:srgbClr val="1E1E1E"/>
                </a:solidFill>
                <a:latin typeface="Open Sauce"/>
                <a:ea typeface="Open Sauce"/>
                <a:cs typeface="Open Sauce"/>
                <a:sym typeface="Open Sauce"/>
              </a:rPr>
              <a:t>Caused by high dv/dt, di/dt, parasitics, and fast switching devices (SiC, GaN)</a:t>
            </a:r>
          </a:p>
          <a:p>
            <a:pPr algn="just">
              <a:lnSpc>
                <a:spcPts val="4759"/>
              </a:lnSpc>
            </a:pPr>
          </a:p>
        </p:txBody>
      </p:sp>
      <p:sp>
        <p:nvSpPr>
          <p:cNvPr name="TextBox 12" id="12"/>
          <p:cNvSpPr txBox="true"/>
          <p:nvPr/>
        </p:nvSpPr>
        <p:spPr>
          <a:xfrm rot="0">
            <a:off x="2366946" y="2564971"/>
            <a:ext cx="8920947" cy="1184910"/>
          </a:xfrm>
          <a:prstGeom prst="rect">
            <a:avLst/>
          </a:prstGeom>
        </p:spPr>
        <p:txBody>
          <a:bodyPr anchor="t" rtlCol="false" tIns="0" lIns="0" bIns="0" rIns="0">
            <a:spAutoFit/>
          </a:bodyPr>
          <a:lstStyle/>
          <a:p>
            <a:pPr algn="l">
              <a:lnSpc>
                <a:spcPts val="8640"/>
              </a:lnSpc>
            </a:pPr>
            <a:r>
              <a:rPr lang="en-US" sz="9600" b="true">
                <a:solidFill>
                  <a:srgbClr val="183685"/>
                </a:solidFill>
                <a:latin typeface="DM Sans Bold"/>
                <a:ea typeface="DM Sans Bold"/>
                <a:cs typeface="DM Sans Bold"/>
                <a:sym typeface="DM Sans Bold"/>
              </a:rPr>
              <a:t>WHAT IS EMI?</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7424017" y="-6859967"/>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993622" y="4357858"/>
            <a:ext cx="6559951" cy="3257829"/>
            <a:chOff x="0" y="0"/>
            <a:chExt cx="1727724" cy="858029"/>
          </a:xfrm>
        </p:grpSpPr>
        <p:sp>
          <p:nvSpPr>
            <p:cNvPr name="Freeform 6" id="6"/>
            <p:cNvSpPr/>
            <p:nvPr/>
          </p:nvSpPr>
          <p:spPr>
            <a:xfrm flipH="false" flipV="false" rot="0">
              <a:off x="0" y="0"/>
              <a:ext cx="1727724" cy="858029"/>
            </a:xfrm>
            <a:custGeom>
              <a:avLst/>
              <a:gdLst/>
              <a:ahLst/>
              <a:cxnLst/>
              <a:rect r="r" b="b" t="t" l="l"/>
              <a:pathLst>
                <a:path h="858029" w="1727724">
                  <a:moveTo>
                    <a:pt x="53108" y="0"/>
                  </a:moveTo>
                  <a:lnTo>
                    <a:pt x="1674616" y="0"/>
                  </a:lnTo>
                  <a:cubicBezTo>
                    <a:pt x="1688701" y="0"/>
                    <a:pt x="1702209" y="5595"/>
                    <a:pt x="1712169" y="15555"/>
                  </a:cubicBezTo>
                  <a:cubicBezTo>
                    <a:pt x="1722129" y="25515"/>
                    <a:pt x="1727724" y="39023"/>
                    <a:pt x="1727724" y="53108"/>
                  </a:cubicBezTo>
                  <a:lnTo>
                    <a:pt x="1727724" y="804921"/>
                  </a:lnTo>
                  <a:cubicBezTo>
                    <a:pt x="1727724" y="834252"/>
                    <a:pt x="1703947" y="858029"/>
                    <a:pt x="1674616" y="858029"/>
                  </a:cubicBezTo>
                  <a:lnTo>
                    <a:pt x="53108" y="858029"/>
                  </a:lnTo>
                  <a:cubicBezTo>
                    <a:pt x="39023" y="858029"/>
                    <a:pt x="25515" y="852434"/>
                    <a:pt x="15555" y="842474"/>
                  </a:cubicBezTo>
                  <a:cubicBezTo>
                    <a:pt x="5595" y="832514"/>
                    <a:pt x="0" y="819006"/>
                    <a:pt x="0" y="804921"/>
                  </a:cubicBezTo>
                  <a:lnTo>
                    <a:pt x="0" y="53108"/>
                  </a:lnTo>
                  <a:cubicBezTo>
                    <a:pt x="0" y="23777"/>
                    <a:pt x="23777" y="0"/>
                    <a:pt x="53108" y="0"/>
                  </a:cubicBezTo>
                  <a:close/>
                </a:path>
              </a:pathLst>
            </a:custGeom>
            <a:solidFill>
              <a:srgbClr val="000000">
                <a:alpha val="0"/>
              </a:srgbClr>
            </a:solidFill>
            <a:ln w="66675" cap="rnd">
              <a:solidFill>
                <a:srgbClr val="183685"/>
              </a:solidFill>
              <a:prstDash val="solid"/>
              <a:round/>
            </a:ln>
          </p:spPr>
        </p:sp>
        <p:sp>
          <p:nvSpPr>
            <p:cNvPr name="TextBox 7" id="7"/>
            <p:cNvSpPr txBox="true"/>
            <p:nvPr/>
          </p:nvSpPr>
          <p:spPr>
            <a:xfrm>
              <a:off x="0" y="-38100"/>
              <a:ext cx="1727724" cy="89612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415174" y="3471763"/>
            <a:ext cx="1772189" cy="1772189"/>
            <a:chOff x="0" y="0"/>
            <a:chExt cx="812800" cy="812800"/>
          </a:xfrm>
        </p:grpSpPr>
        <p:sp>
          <p:nvSpPr>
            <p:cNvPr name="Freeform 9" id="9"/>
            <p:cNvSpPr/>
            <p:nvPr/>
          </p:nvSpPr>
          <p:spPr>
            <a:xfrm flipH="false" flipV="false" rot="0">
              <a:off x="49788" y="49788"/>
              <a:ext cx="713223" cy="713223"/>
            </a:xfrm>
            <a:custGeom>
              <a:avLst/>
              <a:gdLst/>
              <a:ahLst/>
              <a:cxnLst/>
              <a:rect r="r" b="b" t="t" l="l"/>
              <a:pathLst>
                <a:path h="713223" w="713223">
                  <a:moveTo>
                    <a:pt x="467817" y="61417"/>
                  </a:moveTo>
                  <a:lnTo>
                    <a:pt x="651807" y="245407"/>
                  </a:lnTo>
                  <a:cubicBezTo>
                    <a:pt x="713224" y="306824"/>
                    <a:pt x="713224" y="406400"/>
                    <a:pt x="651807" y="467817"/>
                  </a:cubicBezTo>
                  <a:lnTo>
                    <a:pt x="467817" y="651807"/>
                  </a:lnTo>
                  <a:cubicBezTo>
                    <a:pt x="406400" y="713224"/>
                    <a:pt x="306824" y="713224"/>
                    <a:pt x="245407" y="651807"/>
                  </a:cubicBezTo>
                  <a:lnTo>
                    <a:pt x="61417" y="467817"/>
                  </a:lnTo>
                  <a:cubicBezTo>
                    <a:pt x="0" y="406400"/>
                    <a:pt x="0" y="306824"/>
                    <a:pt x="61417" y="245407"/>
                  </a:cubicBezTo>
                  <a:lnTo>
                    <a:pt x="245407" y="61417"/>
                  </a:lnTo>
                  <a:cubicBezTo>
                    <a:pt x="306824" y="0"/>
                    <a:pt x="406400" y="0"/>
                    <a:pt x="467817" y="61417"/>
                  </a:cubicBezTo>
                  <a:close/>
                </a:path>
              </a:pathLst>
            </a:custGeom>
            <a:solidFill>
              <a:srgbClr val="183685"/>
            </a:solidFill>
          </p:spPr>
        </p:sp>
        <p:sp>
          <p:nvSpPr>
            <p:cNvPr name="TextBox 10" id="10"/>
            <p:cNvSpPr txBox="true"/>
            <p:nvPr/>
          </p:nvSpPr>
          <p:spPr>
            <a:xfrm>
              <a:off x="139700" y="92075"/>
              <a:ext cx="533400" cy="581025"/>
            </a:xfrm>
            <a:prstGeom prst="rect">
              <a:avLst/>
            </a:prstGeom>
          </p:spPr>
          <p:txBody>
            <a:bodyPr anchor="ctr" rtlCol="false" tIns="50800" lIns="50800" bIns="50800" rIns="50800"/>
            <a:lstStyle/>
            <a:p>
              <a:pPr algn="ctr">
                <a:lnSpc>
                  <a:spcPts val="3359"/>
                </a:lnSpc>
              </a:pPr>
              <a:r>
                <a:rPr lang="en-US" sz="2399">
                  <a:solidFill>
                    <a:srgbClr val="F7F7F7"/>
                  </a:solidFill>
                  <a:latin typeface="Open Sauce"/>
                  <a:ea typeface="Open Sauce"/>
                  <a:cs typeface="Open Sauce"/>
                  <a:sym typeface="Open Sauce"/>
                </a:rPr>
                <a:t>01</a:t>
              </a:r>
            </a:p>
          </p:txBody>
        </p:sp>
      </p:grpSp>
      <p:sp>
        <p:nvSpPr>
          <p:cNvPr name="TextBox 11" id="11"/>
          <p:cNvSpPr txBox="true"/>
          <p:nvPr/>
        </p:nvSpPr>
        <p:spPr>
          <a:xfrm rot="0">
            <a:off x="329943" y="7707822"/>
            <a:ext cx="17628113" cy="523875"/>
          </a:xfrm>
          <a:prstGeom prst="rect">
            <a:avLst/>
          </a:prstGeom>
        </p:spPr>
        <p:txBody>
          <a:bodyPr anchor="t" rtlCol="false" tIns="0" lIns="0" bIns="0" rIns="0">
            <a:spAutoFit/>
          </a:bodyPr>
          <a:lstStyle/>
          <a:p>
            <a:pPr algn="ctr">
              <a:lnSpc>
                <a:spcPts val="4200"/>
              </a:lnSpc>
            </a:pPr>
            <a:r>
              <a:rPr lang="en-US" sz="3000">
                <a:solidFill>
                  <a:srgbClr val="1E1E1E"/>
                </a:solidFill>
                <a:latin typeface="Open Sauce"/>
                <a:ea typeface="Open Sauce"/>
                <a:cs typeface="Open Sauce"/>
                <a:sym typeface="Open Sauce"/>
              </a:rPr>
              <a:t>Has Common-Mode (CM) and Differential-Mode (DM) components</a:t>
            </a:r>
          </a:p>
        </p:txBody>
      </p:sp>
      <p:sp>
        <p:nvSpPr>
          <p:cNvPr name="TextBox 12" id="12"/>
          <p:cNvSpPr txBox="true"/>
          <p:nvPr/>
        </p:nvSpPr>
        <p:spPr>
          <a:xfrm rot="0">
            <a:off x="3144393" y="1932791"/>
            <a:ext cx="11999214" cy="1184910"/>
          </a:xfrm>
          <a:prstGeom prst="rect">
            <a:avLst/>
          </a:prstGeom>
        </p:spPr>
        <p:txBody>
          <a:bodyPr anchor="t" rtlCol="false" tIns="0" lIns="0" bIns="0" rIns="0">
            <a:spAutoFit/>
          </a:bodyPr>
          <a:lstStyle/>
          <a:p>
            <a:pPr algn="ctr">
              <a:lnSpc>
                <a:spcPts val="8640"/>
              </a:lnSpc>
            </a:pPr>
            <a:r>
              <a:rPr lang="en-US" b="true" sz="9600">
                <a:solidFill>
                  <a:srgbClr val="183685"/>
                </a:solidFill>
                <a:latin typeface="DM Sans Bold"/>
                <a:ea typeface="DM Sans Bold"/>
                <a:cs typeface="DM Sans Bold"/>
                <a:sym typeface="DM Sans Bold"/>
              </a:rPr>
              <a:t>TYPES OF EMI</a:t>
            </a:r>
          </a:p>
        </p:txBody>
      </p:sp>
      <p:sp>
        <p:nvSpPr>
          <p:cNvPr name="TextBox 13" id="13"/>
          <p:cNvSpPr txBox="true"/>
          <p:nvPr/>
        </p:nvSpPr>
        <p:spPr>
          <a:xfrm rot="0">
            <a:off x="2553230" y="5386828"/>
            <a:ext cx="5302836" cy="986155"/>
          </a:xfrm>
          <a:prstGeom prst="rect">
            <a:avLst/>
          </a:prstGeom>
        </p:spPr>
        <p:txBody>
          <a:bodyPr anchor="t" rtlCol="false" tIns="0" lIns="0" bIns="0" rIns="0">
            <a:spAutoFit/>
          </a:bodyPr>
          <a:lstStyle/>
          <a:p>
            <a:pPr algn="just">
              <a:lnSpc>
                <a:spcPts val="3919"/>
              </a:lnSpc>
            </a:pPr>
            <a:r>
              <a:rPr lang="en-US" sz="2799">
                <a:solidFill>
                  <a:srgbClr val="1E1E1E"/>
                </a:solidFill>
                <a:latin typeface="Open Sauce"/>
                <a:ea typeface="Open Sauce"/>
                <a:cs typeface="Open Sauce"/>
                <a:sym typeface="Open Sauce"/>
              </a:rPr>
              <a:t>Conducted EMI: Travels through power lines</a:t>
            </a:r>
          </a:p>
        </p:txBody>
      </p:sp>
      <p:grpSp>
        <p:nvGrpSpPr>
          <p:cNvPr name="Group 14" id="14"/>
          <p:cNvGrpSpPr/>
          <p:nvPr/>
        </p:nvGrpSpPr>
        <p:grpSpPr>
          <a:xfrm rot="0">
            <a:off x="9074540" y="4357858"/>
            <a:ext cx="6559951" cy="3257829"/>
            <a:chOff x="0" y="0"/>
            <a:chExt cx="1727724" cy="858029"/>
          </a:xfrm>
        </p:grpSpPr>
        <p:sp>
          <p:nvSpPr>
            <p:cNvPr name="Freeform 15" id="15"/>
            <p:cNvSpPr/>
            <p:nvPr/>
          </p:nvSpPr>
          <p:spPr>
            <a:xfrm flipH="false" flipV="false" rot="0">
              <a:off x="0" y="0"/>
              <a:ext cx="1727724" cy="858029"/>
            </a:xfrm>
            <a:custGeom>
              <a:avLst/>
              <a:gdLst/>
              <a:ahLst/>
              <a:cxnLst/>
              <a:rect r="r" b="b" t="t" l="l"/>
              <a:pathLst>
                <a:path h="858029" w="1727724">
                  <a:moveTo>
                    <a:pt x="53108" y="0"/>
                  </a:moveTo>
                  <a:lnTo>
                    <a:pt x="1674616" y="0"/>
                  </a:lnTo>
                  <a:cubicBezTo>
                    <a:pt x="1688701" y="0"/>
                    <a:pt x="1702209" y="5595"/>
                    <a:pt x="1712169" y="15555"/>
                  </a:cubicBezTo>
                  <a:cubicBezTo>
                    <a:pt x="1722129" y="25515"/>
                    <a:pt x="1727724" y="39023"/>
                    <a:pt x="1727724" y="53108"/>
                  </a:cubicBezTo>
                  <a:lnTo>
                    <a:pt x="1727724" y="804921"/>
                  </a:lnTo>
                  <a:cubicBezTo>
                    <a:pt x="1727724" y="834252"/>
                    <a:pt x="1703947" y="858029"/>
                    <a:pt x="1674616" y="858029"/>
                  </a:cubicBezTo>
                  <a:lnTo>
                    <a:pt x="53108" y="858029"/>
                  </a:lnTo>
                  <a:cubicBezTo>
                    <a:pt x="39023" y="858029"/>
                    <a:pt x="25515" y="852434"/>
                    <a:pt x="15555" y="842474"/>
                  </a:cubicBezTo>
                  <a:cubicBezTo>
                    <a:pt x="5595" y="832514"/>
                    <a:pt x="0" y="819006"/>
                    <a:pt x="0" y="804921"/>
                  </a:cubicBezTo>
                  <a:lnTo>
                    <a:pt x="0" y="53108"/>
                  </a:lnTo>
                  <a:cubicBezTo>
                    <a:pt x="0" y="23777"/>
                    <a:pt x="23777" y="0"/>
                    <a:pt x="53108" y="0"/>
                  </a:cubicBezTo>
                  <a:close/>
                </a:path>
              </a:pathLst>
            </a:custGeom>
            <a:solidFill>
              <a:srgbClr val="000000">
                <a:alpha val="0"/>
              </a:srgbClr>
            </a:solidFill>
            <a:ln w="66675" cap="rnd">
              <a:solidFill>
                <a:srgbClr val="183685"/>
              </a:solidFill>
              <a:prstDash val="solid"/>
              <a:round/>
            </a:ln>
          </p:spPr>
        </p:sp>
        <p:sp>
          <p:nvSpPr>
            <p:cNvPr name="TextBox 16" id="16"/>
            <p:cNvSpPr txBox="true"/>
            <p:nvPr/>
          </p:nvSpPr>
          <p:spPr>
            <a:xfrm>
              <a:off x="0" y="-38100"/>
              <a:ext cx="1727724" cy="896129"/>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3405086" y="3471763"/>
            <a:ext cx="1772189" cy="1772189"/>
            <a:chOff x="0" y="0"/>
            <a:chExt cx="812800" cy="812800"/>
          </a:xfrm>
        </p:grpSpPr>
        <p:sp>
          <p:nvSpPr>
            <p:cNvPr name="Freeform 18" id="18"/>
            <p:cNvSpPr/>
            <p:nvPr/>
          </p:nvSpPr>
          <p:spPr>
            <a:xfrm flipH="false" flipV="false" rot="0">
              <a:off x="49788" y="49788"/>
              <a:ext cx="713223" cy="713223"/>
            </a:xfrm>
            <a:custGeom>
              <a:avLst/>
              <a:gdLst/>
              <a:ahLst/>
              <a:cxnLst/>
              <a:rect r="r" b="b" t="t" l="l"/>
              <a:pathLst>
                <a:path h="713223" w="713223">
                  <a:moveTo>
                    <a:pt x="467817" y="61417"/>
                  </a:moveTo>
                  <a:lnTo>
                    <a:pt x="651807" y="245407"/>
                  </a:lnTo>
                  <a:cubicBezTo>
                    <a:pt x="713224" y="306824"/>
                    <a:pt x="713224" y="406400"/>
                    <a:pt x="651807" y="467817"/>
                  </a:cubicBezTo>
                  <a:lnTo>
                    <a:pt x="467817" y="651807"/>
                  </a:lnTo>
                  <a:cubicBezTo>
                    <a:pt x="406400" y="713224"/>
                    <a:pt x="306824" y="713224"/>
                    <a:pt x="245407" y="651807"/>
                  </a:cubicBezTo>
                  <a:lnTo>
                    <a:pt x="61417" y="467817"/>
                  </a:lnTo>
                  <a:cubicBezTo>
                    <a:pt x="0" y="406400"/>
                    <a:pt x="0" y="306824"/>
                    <a:pt x="61417" y="245407"/>
                  </a:cubicBezTo>
                  <a:lnTo>
                    <a:pt x="245407" y="61417"/>
                  </a:lnTo>
                  <a:cubicBezTo>
                    <a:pt x="306824" y="0"/>
                    <a:pt x="406400" y="0"/>
                    <a:pt x="467817" y="61417"/>
                  </a:cubicBezTo>
                  <a:close/>
                </a:path>
              </a:pathLst>
            </a:custGeom>
            <a:solidFill>
              <a:srgbClr val="183685"/>
            </a:solidFill>
          </p:spPr>
        </p:sp>
        <p:sp>
          <p:nvSpPr>
            <p:cNvPr name="TextBox 19" id="19"/>
            <p:cNvSpPr txBox="true"/>
            <p:nvPr/>
          </p:nvSpPr>
          <p:spPr>
            <a:xfrm>
              <a:off x="139700" y="92075"/>
              <a:ext cx="533400" cy="581025"/>
            </a:xfrm>
            <a:prstGeom prst="rect">
              <a:avLst/>
            </a:prstGeom>
          </p:spPr>
          <p:txBody>
            <a:bodyPr anchor="ctr" rtlCol="false" tIns="50800" lIns="50800" bIns="50800" rIns="50800"/>
            <a:lstStyle/>
            <a:p>
              <a:pPr algn="ctr">
                <a:lnSpc>
                  <a:spcPts val="3359"/>
                </a:lnSpc>
              </a:pPr>
              <a:r>
                <a:rPr lang="en-US" sz="2399">
                  <a:solidFill>
                    <a:srgbClr val="F7F7F7"/>
                  </a:solidFill>
                  <a:latin typeface="Open Sauce"/>
                  <a:ea typeface="Open Sauce"/>
                  <a:cs typeface="Open Sauce"/>
                  <a:sym typeface="Open Sauce"/>
                </a:rPr>
                <a:t>02</a:t>
              </a:r>
            </a:p>
          </p:txBody>
        </p:sp>
      </p:grpSp>
      <p:sp>
        <p:nvSpPr>
          <p:cNvPr name="TextBox 20" id="20"/>
          <p:cNvSpPr txBox="true"/>
          <p:nvPr/>
        </p:nvSpPr>
        <p:spPr>
          <a:xfrm rot="0">
            <a:off x="9634148" y="5386828"/>
            <a:ext cx="5302836" cy="986155"/>
          </a:xfrm>
          <a:prstGeom prst="rect">
            <a:avLst/>
          </a:prstGeom>
        </p:spPr>
        <p:txBody>
          <a:bodyPr anchor="t" rtlCol="false" tIns="0" lIns="0" bIns="0" rIns="0">
            <a:spAutoFit/>
          </a:bodyPr>
          <a:lstStyle/>
          <a:p>
            <a:pPr algn="just">
              <a:lnSpc>
                <a:spcPts val="3919"/>
              </a:lnSpc>
            </a:pPr>
            <a:r>
              <a:rPr lang="en-US" sz="2799">
                <a:solidFill>
                  <a:srgbClr val="1E1E1E"/>
                </a:solidFill>
                <a:latin typeface="Open Sauce"/>
                <a:ea typeface="Open Sauce"/>
                <a:cs typeface="Open Sauce"/>
                <a:sym typeface="Open Sauce"/>
              </a:rPr>
              <a:t>Radiated EMI: Travels through air </a:t>
            </a:r>
          </a:p>
        </p:txBody>
      </p:sp>
      <p:grpSp>
        <p:nvGrpSpPr>
          <p:cNvPr name="Group 21" id="21"/>
          <p:cNvGrpSpPr/>
          <p:nvPr/>
        </p:nvGrpSpPr>
        <p:grpSpPr>
          <a:xfrm rot="0">
            <a:off x="-1035888" y="9235036"/>
            <a:ext cx="21518857" cy="2096422"/>
            <a:chOff x="0" y="0"/>
            <a:chExt cx="5667518" cy="552144"/>
          </a:xfrm>
        </p:grpSpPr>
        <p:sp>
          <p:nvSpPr>
            <p:cNvPr name="Freeform 22" id="22"/>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51B2BA"/>
            </a:solidFill>
          </p:spPr>
        </p:sp>
        <p:sp>
          <p:nvSpPr>
            <p:cNvPr name="TextBox 23" id="23"/>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2740568" y="1028700"/>
            <a:ext cx="3769268" cy="3769268"/>
            <a:chOff x="0" y="0"/>
            <a:chExt cx="812800" cy="812800"/>
          </a:xfrm>
        </p:grpSpPr>
        <p:sp>
          <p:nvSpPr>
            <p:cNvPr name="Freeform 25" id="25"/>
            <p:cNvSpPr/>
            <p:nvPr/>
          </p:nvSpPr>
          <p:spPr>
            <a:xfrm flipH="false" flipV="false" rot="0">
              <a:off x="30628" y="30628"/>
              <a:ext cx="751544" cy="751544"/>
            </a:xfrm>
            <a:custGeom>
              <a:avLst/>
              <a:gdLst/>
              <a:ahLst/>
              <a:cxnLst/>
              <a:rect r="r" b="b" t="t" l="l"/>
              <a:pathLst>
                <a:path h="751544" w="751544">
                  <a:moveTo>
                    <a:pt x="428057" y="21657"/>
                  </a:moveTo>
                  <a:lnTo>
                    <a:pt x="729887" y="323487"/>
                  </a:lnTo>
                  <a:cubicBezTo>
                    <a:pt x="743754" y="337354"/>
                    <a:pt x="751544" y="356161"/>
                    <a:pt x="751544" y="375772"/>
                  </a:cubicBezTo>
                  <a:cubicBezTo>
                    <a:pt x="751544" y="395383"/>
                    <a:pt x="743754" y="414190"/>
                    <a:pt x="729887" y="428057"/>
                  </a:cubicBezTo>
                  <a:lnTo>
                    <a:pt x="428057" y="729887"/>
                  </a:lnTo>
                  <a:cubicBezTo>
                    <a:pt x="414190" y="743754"/>
                    <a:pt x="395383" y="751544"/>
                    <a:pt x="375772" y="751544"/>
                  </a:cubicBezTo>
                  <a:cubicBezTo>
                    <a:pt x="356161" y="751544"/>
                    <a:pt x="337354" y="743754"/>
                    <a:pt x="323487" y="729887"/>
                  </a:cubicBezTo>
                  <a:lnTo>
                    <a:pt x="21657" y="428057"/>
                  </a:lnTo>
                  <a:cubicBezTo>
                    <a:pt x="7790" y="414190"/>
                    <a:pt x="0" y="395383"/>
                    <a:pt x="0" y="375772"/>
                  </a:cubicBezTo>
                  <a:cubicBezTo>
                    <a:pt x="0" y="356161"/>
                    <a:pt x="7790" y="337354"/>
                    <a:pt x="21657" y="323487"/>
                  </a:cubicBezTo>
                  <a:lnTo>
                    <a:pt x="323487" y="21657"/>
                  </a:lnTo>
                  <a:cubicBezTo>
                    <a:pt x="337354" y="7790"/>
                    <a:pt x="356161" y="0"/>
                    <a:pt x="375772" y="0"/>
                  </a:cubicBezTo>
                  <a:cubicBezTo>
                    <a:pt x="395383" y="0"/>
                    <a:pt x="414190" y="7790"/>
                    <a:pt x="428057" y="21657"/>
                  </a:cubicBezTo>
                  <a:close/>
                </a:path>
              </a:pathLst>
            </a:custGeom>
            <a:solidFill>
              <a:srgbClr val="51B2BA"/>
            </a:solidFill>
          </p:spPr>
        </p:sp>
        <p:sp>
          <p:nvSpPr>
            <p:cNvPr name="TextBox 26" id="26"/>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grpSp>
        <p:nvGrpSpPr>
          <p:cNvPr name="Group 27" id="27"/>
          <p:cNvGrpSpPr/>
          <p:nvPr/>
        </p:nvGrpSpPr>
        <p:grpSpPr>
          <a:xfrm rot="0">
            <a:off x="17602734" y="5363037"/>
            <a:ext cx="2801574" cy="2801574"/>
            <a:chOff x="0" y="0"/>
            <a:chExt cx="812800" cy="812800"/>
          </a:xfrm>
        </p:grpSpPr>
        <p:sp>
          <p:nvSpPr>
            <p:cNvPr name="Freeform 28" id="28"/>
            <p:cNvSpPr/>
            <p:nvPr/>
          </p:nvSpPr>
          <p:spPr>
            <a:xfrm flipH="false" flipV="false" rot="0">
              <a:off x="41207" y="41207"/>
              <a:ext cx="730386" cy="730386"/>
            </a:xfrm>
            <a:custGeom>
              <a:avLst/>
              <a:gdLst/>
              <a:ahLst/>
              <a:cxnLst/>
              <a:rect r="r" b="b" t="t" l="l"/>
              <a:pathLst>
                <a:path h="730386" w="730386">
                  <a:moveTo>
                    <a:pt x="435538" y="29138"/>
                  </a:moveTo>
                  <a:lnTo>
                    <a:pt x="701248" y="294848"/>
                  </a:lnTo>
                  <a:cubicBezTo>
                    <a:pt x="719905" y="313505"/>
                    <a:pt x="730386" y="338808"/>
                    <a:pt x="730386" y="365193"/>
                  </a:cubicBezTo>
                  <a:cubicBezTo>
                    <a:pt x="730386" y="391578"/>
                    <a:pt x="719905" y="416881"/>
                    <a:pt x="701248" y="435538"/>
                  </a:cubicBezTo>
                  <a:lnTo>
                    <a:pt x="435538" y="701248"/>
                  </a:lnTo>
                  <a:cubicBezTo>
                    <a:pt x="416881" y="719905"/>
                    <a:pt x="391578" y="730386"/>
                    <a:pt x="365193" y="730386"/>
                  </a:cubicBezTo>
                  <a:cubicBezTo>
                    <a:pt x="338808" y="730386"/>
                    <a:pt x="313505" y="719905"/>
                    <a:pt x="294848" y="701248"/>
                  </a:cubicBezTo>
                  <a:lnTo>
                    <a:pt x="29138" y="435538"/>
                  </a:lnTo>
                  <a:cubicBezTo>
                    <a:pt x="10481" y="416881"/>
                    <a:pt x="0" y="391578"/>
                    <a:pt x="0" y="365193"/>
                  </a:cubicBezTo>
                  <a:cubicBezTo>
                    <a:pt x="0" y="338808"/>
                    <a:pt x="10481" y="313505"/>
                    <a:pt x="29138" y="294848"/>
                  </a:cubicBezTo>
                  <a:lnTo>
                    <a:pt x="294848" y="29138"/>
                  </a:lnTo>
                  <a:cubicBezTo>
                    <a:pt x="313505" y="10481"/>
                    <a:pt x="338808" y="0"/>
                    <a:pt x="365193" y="0"/>
                  </a:cubicBezTo>
                  <a:cubicBezTo>
                    <a:pt x="391578" y="0"/>
                    <a:pt x="416881" y="10481"/>
                    <a:pt x="435538" y="29138"/>
                  </a:cubicBezTo>
                  <a:close/>
                </a:path>
              </a:pathLst>
            </a:custGeom>
            <a:solidFill>
              <a:srgbClr val="51B2BA"/>
            </a:solidFill>
          </p:spPr>
        </p:sp>
        <p:sp>
          <p:nvSpPr>
            <p:cNvPr name="TextBox 29" id="29"/>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7951486" y="-6859967"/>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6391426" y="3327973"/>
            <a:ext cx="11263196" cy="4777741"/>
          </a:xfrm>
          <a:prstGeom prst="rect">
            <a:avLst/>
          </a:prstGeom>
        </p:spPr>
        <p:txBody>
          <a:bodyPr anchor="t" rtlCol="false" tIns="0" lIns="0" bIns="0" rIns="0">
            <a:spAutoFit/>
          </a:bodyPr>
          <a:lstStyle/>
          <a:p>
            <a:pPr algn="just" marL="842004" indent="-421002" lvl="1">
              <a:lnSpc>
                <a:spcPts val="5459"/>
              </a:lnSpc>
              <a:buFont typeface="Arial"/>
              <a:buChar char="•"/>
            </a:pPr>
            <a:r>
              <a:rPr lang="en-US" sz="3899">
                <a:solidFill>
                  <a:srgbClr val="1E1E1E"/>
                </a:solidFill>
                <a:latin typeface="Open Sauce"/>
                <a:ea typeface="Open Sauce"/>
                <a:cs typeface="Open Sauce"/>
                <a:sym typeface="Open Sauce"/>
              </a:rPr>
              <a:t>Switching Devices (MOSFETs, IGBTs)</a:t>
            </a:r>
          </a:p>
          <a:p>
            <a:pPr algn="just">
              <a:lnSpc>
                <a:spcPts val="5459"/>
              </a:lnSpc>
            </a:pPr>
            <a:r>
              <a:rPr lang="en-US" sz="3899">
                <a:solidFill>
                  <a:srgbClr val="1E1E1E"/>
                </a:solidFill>
                <a:latin typeface="Open Sauce"/>
                <a:ea typeface="Open Sauce"/>
                <a:cs typeface="Open Sauce"/>
                <a:sym typeface="Open Sauce"/>
              </a:rPr>
              <a:t>      • Gate Drivers </a:t>
            </a:r>
          </a:p>
          <a:p>
            <a:pPr algn="just">
              <a:lnSpc>
                <a:spcPts val="5459"/>
              </a:lnSpc>
            </a:pPr>
          </a:p>
          <a:p>
            <a:pPr algn="just">
              <a:lnSpc>
                <a:spcPts val="5459"/>
              </a:lnSpc>
            </a:pPr>
            <a:r>
              <a:rPr lang="en-US" sz="3899">
                <a:solidFill>
                  <a:srgbClr val="1E1E1E"/>
                </a:solidFill>
                <a:latin typeface="Open Sauce"/>
                <a:ea typeface="Open Sauce"/>
                <a:cs typeface="Open Sauce"/>
                <a:sym typeface="Open Sauce"/>
              </a:rPr>
              <a:t>      </a:t>
            </a:r>
            <a:r>
              <a:rPr lang="en-US" sz="3899">
                <a:solidFill>
                  <a:srgbClr val="1E1E1E"/>
                </a:solidFill>
                <a:latin typeface="Open Sauce"/>
                <a:ea typeface="Open Sauce"/>
                <a:cs typeface="Open Sauce"/>
                <a:sym typeface="Open Sauce"/>
              </a:rPr>
              <a:t>• Transformers (leakage, coupling)</a:t>
            </a:r>
          </a:p>
          <a:p>
            <a:pPr algn="just">
              <a:lnSpc>
                <a:spcPts val="5459"/>
              </a:lnSpc>
            </a:pPr>
          </a:p>
          <a:p>
            <a:pPr algn="just">
              <a:lnSpc>
                <a:spcPts val="5459"/>
              </a:lnSpc>
            </a:pPr>
            <a:r>
              <a:rPr lang="en-US" sz="3899">
                <a:solidFill>
                  <a:srgbClr val="1E1E1E"/>
                </a:solidFill>
                <a:latin typeface="Open Sauce"/>
                <a:ea typeface="Open Sauce"/>
                <a:cs typeface="Open Sauce"/>
                <a:sym typeface="Open Sauce"/>
              </a:rPr>
              <a:t>      </a:t>
            </a:r>
            <a:r>
              <a:rPr lang="en-US" sz="3899">
                <a:solidFill>
                  <a:srgbClr val="1E1E1E"/>
                </a:solidFill>
                <a:latin typeface="Open Sauce"/>
                <a:ea typeface="Open Sauce"/>
                <a:cs typeface="Open Sauce"/>
                <a:sym typeface="Open Sauce"/>
              </a:rPr>
              <a:t>• PCB layout (trace antennas)</a:t>
            </a:r>
          </a:p>
          <a:p>
            <a:pPr algn="just">
              <a:lnSpc>
                <a:spcPts val="5459"/>
              </a:lnSpc>
            </a:pPr>
          </a:p>
        </p:txBody>
      </p:sp>
      <p:sp>
        <p:nvSpPr>
          <p:cNvPr name="TextBox 6" id="6"/>
          <p:cNvSpPr txBox="true"/>
          <p:nvPr/>
        </p:nvSpPr>
        <p:spPr>
          <a:xfrm rot="0">
            <a:off x="6682819" y="965650"/>
            <a:ext cx="10576481" cy="1184910"/>
          </a:xfrm>
          <a:prstGeom prst="rect">
            <a:avLst/>
          </a:prstGeom>
        </p:spPr>
        <p:txBody>
          <a:bodyPr anchor="t" rtlCol="false" tIns="0" lIns="0" bIns="0" rIns="0">
            <a:spAutoFit/>
          </a:bodyPr>
          <a:lstStyle/>
          <a:p>
            <a:pPr algn="l">
              <a:lnSpc>
                <a:spcPts val="8640"/>
              </a:lnSpc>
            </a:pPr>
            <a:r>
              <a:rPr lang="en-US" sz="9600" b="true">
                <a:solidFill>
                  <a:srgbClr val="183685"/>
                </a:solidFill>
                <a:latin typeface="DM Sans Bold"/>
                <a:ea typeface="DM Sans Bold"/>
                <a:cs typeface="DM Sans Bold"/>
                <a:sym typeface="DM Sans Bold"/>
              </a:rPr>
              <a:t>KEY EMI SOURCES</a:t>
            </a:r>
          </a:p>
        </p:txBody>
      </p:sp>
      <p:grpSp>
        <p:nvGrpSpPr>
          <p:cNvPr name="Group 7" id="7"/>
          <p:cNvGrpSpPr/>
          <p:nvPr/>
        </p:nvGrpSpPr>
        <p:grpSpPr>
          <a:xfrm rot="0">
            <a:off x="-5293412" y="2218932"/>
            <a:ext cx="11276000" cy="11265054"/>
            <a:chOff x="0" y="0"/>
            <a:chExt cx="890190" cy="889326"/>
          </a:xfrm>
        </p:grpSpPr>
        <p:sp>
          <p:nvSpPr>
            <p:cNvPr name="Freeform 8" id="8"/>
            <p:cNvSpPr/>
            <p:nvPr/>
          </p:nvSpPr>
          <p:spPr>
            <a:xfrm flipH="false" flipV="false" rot="0">
              <a:off x="28459" y="21718"/>
              <a:ext cx="833273" cy="845891"/>
            </a:xfrm>
            <a:custGeom>
              <a:avLst/>
              <a:gdLst/>
              <a:ahLst/>
              <a:cxnLst/>
              <a:rect r="r" b="b" t="t" l="l"/>
              <a:pathLst>
                <a:path h="845891" w="833273">
                  <a:moveTo>
                    <a:pt x="465209" y="26807"/>
                  </a:moveTo>
                  <a:lnTo>
                    <a:pt x="813159" y="374420"/>
                  </a:lnTo>
                  <a:cubicBezTo>
                    <a:pt x="826037" y="387285"/>
                    <a:pt x="833273" y="404742"/>
                    <a:pt x="833273" y="422945"/>
                  </a:cubicBezTo>
                  <a:cubicBezTo>
                    <a:pt x="833273" y="441148"/>
                    <a:pt x="826037" y="458605"/>
                    <a:pt x="813159" y="471470"/>
                  </a:cubicBezTo>
                  <a:lnTo>
                    <a:pt x="465209" y="819083"/>
                  </a:lnTo>
                  <a:cubicBezTo>
                    <a:pt x="438375" y="845890"/>
                    <a:pt x="394897" y="845890"/>
                    <a:pt x="368064" y="819083"/>
                  </a:cubicBezTo>
                  <a:lnTo>
                    <a:pt x="20113" y="471470"/>
                  </a:lnTo>
                  <a:cubicBezTo>
                    <a:pt x="7236" y="458605"/>
                    <a:pt x="0" y="441148"/>
                    <a:pt x="0" y="422945"/>
                  </a:cubicBezTo>
                  <a:cubicBezTo>
                    <a:pt x="0" y="404742"/>
                    <a:pt x="7236" y="387285"/>
                    <a:pt x="20113" y="374420"/>
                  </a:cubicBezTo>
                  <a:lnTo>
                    <a:pt x="368064" y="26807"/>
                  </a:lnTo>
                  <a:cubicBezTo>
                    <a:pt x="394897" y="0"/>
                    <a:pt x="438375" y="0"/>
                    <a:pt x="465209" y="26807"/>
                  </a:cubicBezTo>
                  <a:close/>
                </a:path>
              </a:pathLst>
            </a:custGeom>
            <a:blipFill>
              <a:blip r:embed="rId2"/>
              <a:stretch>
                <a:fillRect l="-24349" t="325" r="-24349" b="325"/>
              </a:stretch>
            </a:blipFill>
          </p:spPr>
        </p:sp>
      </p:grpSp>
      <p:grpSp>
        <p:nvGrpSpPr>
          <p:cNvPr name="Group 9" id="9"/>
          <p:cNvGrpSpPr/>
          <p:nvPr/>
        </p:nvGrpSpPr>
        <p:grpSpPr>
          <a:xfrm rot="0">
            <a:off x="2536499" y="4340497"/>
            <a:ext cx="1371544" cy="1371544"/>
            <a:chOff x="0" y="0"/>
            <a:chExt cx="361230" cy="361230"/>
          </a:xfrm>
        </p:grpSpPr>
        <p:sp>
          <p:nvSpPr>
            <p:cNvPr name="Freeform 10" id="10"/>
            <p:cNvSpPr/>
            <p:nvPr/>
          </p:nvSpPr>
          <p:spPr>
            <a:xfrm flipH="false" flipV="false" rot="0">
              <a:off x="0" y="0"/>
              <a:ext cx="361230" cy="361230"/>
            </a:xfrm>
            <a:custGeom>
              <a:avLst/>
              <a:gdLst/>
              <a:ahLst/>
              <a:cxnLst/>
              <a:rect r="r" b="b" t="t" l="l"/>
              <a:pathLst>
                <a:path h="361230" w="361230">
                  <a:moveTo>
                    <a:pt x="141117" y="0"/>
                  </a:moveTo>
                  <a:lnTo>
                    <a:pt x="220113" y="0"/>
                  </a:lnTo>
                  <a:cubicBezTo>
                    <a:pt x="298050" y="0"/>
                    <a:pt x="361230" y="63180"/>
                    <a:pt x="361230" y="141117"/>
                  </a:cubicBezTo>
                  <a:lnTo>
                    <a:pt x="361230" y="220113"/>
                  </a:lnTo>
                  <a:cubicBezTo>
                    <a:pt x="361230" y="298050"/>
                    <a:pt x="298050" y="361230"/>
                    <a:pt x="220113" y="361230"/>
                  </a:cubicBezTo>
                  <a:lnTo>
                    <a:pt x="141117" y="361230"/>
                  </a:lnTo>
                  <a:cubicBezTo>
                    <a:pt x="63180" y="361230"/>
                    <a:pt x="0" y="298050"/>
                    <a:pt x="0" y="220113"/>
                  </a:cubicBezTo>
                  <a:lnTo>
                    <a:pt x="0" y="141117"/>
                  </a:lnTo>
                  <a:cubicBezTo>
                    <a:pt x="0" y="63180"/>
                    <a:pt x="63180" y="0"/>
                    <a:pt x="141117" y="0"/>
                  </a:cubicBezTo>
                  <a:close/>
                </a:path>
              </a:pathLst>
            </a:custGeom>
            <a:solidFill>
              <a:srgbClr val="183685"/>
            </a:solidFill>
          </p:spPr>
        </p:sp>
        <p:sp>
          <p:nvSpPr>
            <p:cNvPr name="TextBox 11" id="11"/>
            <p:cNvSpPr txBox="true"/>
            <p:nvPr/>
          </p:nvSpPr>
          <p:spPr>
            <a:xfrm>
              <a:off x="0" y="-38100"/>
              <a:ext cx="361230" cy="39933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7951486" y="-6859967"/>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840343" y="-1360707"/>
            <a:ext cx="12806862" cy="14183025"/>
            <a:chOff x="0" y="0"/>
            <a:chExt cx="890190" cy="985846"/>
          </a:xfrm>
        </p:grpSpPr>
        <p:sp>
          <p:nvSpPr>
            <p:cNvPr name="Freeform 6" id="6"/>
            <p:cNvSpPr/>
            <p:nvPr/>
          </p:nvSpPr>
          <p:spPr>
            <a:xfrm flipH="false" flipV="false" rot="0">
              <a:off x="12426" y="19073"/>
              <a:ext cx="865339" cy="947700"/>
            </a:xfrm>
            <a:custGeom>
              <a:avLst/>
              <a:gdLst/>
              <a:ahLst/>
              <a:cxnLst/>
              <a:rect r="r" b="b" t="t" l="l"/>
              <a:pathLst>
                <a:path h="947700" w="865339">
                  <a:moveTo>
                    <a:pt x="461434" y="12782"/>
                  </a:moveTo>
                  <a:lnTo>
                    <a:pt x="849000" y="441994"/>
                  </a:lnTo>
                  <a:cubicBezTo>
                    <a:pt x="865339" y="460089"/>
                    <a:pt x="865339" y="487611"/>
                    <a:pt x="849000" y="505705"/>
                  </a:cubicBezTo>
                  <a:lnTo>
                    <a:pt x="461434" y="934917"/>
                  </a:lnTo>
                  <a:cubicBezTo>
                    <a:pt x="454085" y="943055"/>
                    <a:pt x="443634" y="947700"/>
                    <a:pt x="432669" y="947700"/>
                  </a:cubicBezTo>
                  <a:cubicBezTo>
                    <a:pt x="421705" y="947700"/>
                    <a:pt x="411253" y="943055"/>
                    <a:pt x="403905" y="934917"/>
                  </a:cubicBezTo>
                  <a:lnTo>
                    <a:pt x="16339" y="505705"/>
                  </a:lnTo>
                  <a:cubicBezTo>
                    <a:pt x="0" y="487611"/>
                    <a:pt x="0" y="460089"/>
                    <a:pt x="16339" y="441994"/>
                  </a:cubicBezTo>
                  <a:lnTo>
                    <a:pt x="403905" y="12782"/>
                  </a:lnTo>
                  <a:cubicBezTo>
                    <a:pt x="411253" y="4644"/>
                    <a:pt x="421705" y="0"/>
                    <a:pt x="432669" y="0"/>
                  </a:cubicBezTo>
                  <a:cubicBezTo>
                    <a:pt x="443634" y="0"/>
                    <a:pt x="454085" y="4644"/>
                    <a:pt x="461434" y="12782"/>
                  </a:cubicBezTo>
                  <a:close/>
                </a:path>
              </a:pathLst>
            </a:custGeom>
            <a:blipFill>
              <a:blip r:embed="rId2"/>
              <a:stretch>
                <a:fillRect l="-13085" t="-2012" r="-1926" b="-2012"/>
              </a:stretch>
            </a:blipFill>
          </p:spPr>
        </p:sp>
      </p:grpSp>
      <p:grpSp>
        <p:nvGrpSpPr>
          <p:cNvPr name="Group 7" id="7"/>
          <p:cNvGrpSpPr/>
          <p:nvPr/>
        </p:nvGrpSpPr>
        <p:grpSpPr>
          <a:xfrm rot="0">
            <a:off x="12287315" y="7551014"/>
            <a:ext cx="1371544" cy="1371544"/>
            <a:chOff x="0" y="0"/>
            <a:chExt cx="361230" cy="361230"/>
          </a:xfrm>
        </p:grpSpPr>
        <p:sp>
          <p:nvSpPr>
            <p:cNvPr name="Freeform 8" id="8"/>
            <p:cNvSpPr/>
            <p:nvPr/>
          </p:nvSpPr>
          <p:spPr>
            <a:xfrm flipH="false" flipV="false" rot="0">
              <a:off x="0" y="0"/>
              <a:ext cx="361230" cy="361230"/>
            </a:xfrm>
            <a:custGeom>
              <a:avLst/>
              <a:gdLst/>
              <a:ahLst/>
              <a:cxnLst/>
              <a:rect r="r" b="b" t="t" l="l"/>
              <a:pathLst>
                <a:path h="361230" w="361230">
                  <a:moveTo>
                    <a:pt x="141117" y="0"/>
                  </a:moveTo>
                  <a:lnTo>
                    <a:pt x="220113" y="0"/>
                  </a:lnTo>
                  <a:cubicBezTo>
                    <a:pt x="298050" y="0"/>
                    <a:pt x="361230" y="63180"/>
                    <a:pt x="361230" y="141117"/>
                  </a:cubicBezTo>
                  <a:lnTo>
                    <a:pt x="361230" y="220113"/>
                  </a:lnTo>
                  <a:cubicBezTo>
                    <a:pt x="361230" y="298050"/>
                    <a:pt x="298050" y="361230"/>
                    <a:pt x="220113" y="361230"/>
                  </a:cubicBezTo>
                  <a:lnTo>
                    <a:pt x="141117" y="361230"/>
                  </a:lnTo>
                  <a:cubicBezTo>
                    <a:pt x="63180" y="361230"/>
                    <a:pt x="0" y="298050"/>
                    <a:pt x="0" y="220113"/>
                  </a:cubicBezTo>
                  <a:lnTo>
                    <a:pt x="0" y="141117"/>
                  </a:lnTo>
                  <a:cubicBezTo>
                    <a:pt x="0" y="63180"/>
                    <a:pt x="63180" y="0"/>
                    <a:pt x="141117" y="0"/>
                  </a:cubicBezTo>
                  <a:close/>
                </a:path>
              </a:pathLst>
            </a:custGeom>
            <a:solidFill>
              <a:srgbClr val="51B2BA"/>
            </a:solidFill>
          </p:spPr>
        </p:sp>
        <p:sp>
          <p:nvSpPr>
            <p:cNvPr name="TextBox 9" id="9"/>
            <p:cNvSpPr txBox="true"/>
            <p:nvPr/>
          </p:nvSpPr>
          <p:spPr>
            <a:xfrm>
              <a:off x="0" y="-38100"/>
              <a:ext cx="361230" cy="399330"/>
            </a:xfrm>
            <a:prstGeom prst="rect">
              <a:avLst/>
            </a:prstGeom>
          </p:spPr>
          <p:txBody>
            <a:bodyPr anchor="ctr" rtlCol="false" tIns="50800" lIns="50800" bIns="50800" rIns="50800"/>
            <a:lstStyle/>
            <a:p>
              <a:pPr algn="ctr">
                <a:lnSpc>
                  <a:spcPts val="2659"/>
                </a:lnSpc>
              </a:pPr>
            </a:p>
          </p:txBody>
        </p:sp>
      </p:grpSp>
      <p:sp>
        <p:nvSpPr>
          <p:cNvPr name="AutoShape 10" id="10"/>
          <p:cNvSpPr/>
          <p:nvPr/>
        </p:nvSpPr>
        <p:spPr>
          <a:xfrm>
            <a:off x="2366946" y="9258300"/>
            <a:ext cx="8470325" cy="0"/>
          </a:xfrm>
          <a:prstGeom prst="line">
            <a:avLst/>
          </a:prstGeom>
          <a:ln cap="rnd" w="66675">
            <a:solidFill>
              <a:srgbClr val="183685"/>
            </a:solidFill>
            <a:prstDash val="solid"/>
            <a:headEnd type="none" len="sm" w="sm"/>
            <a:tailEnd type="none" len="sm" w="sm"/>
          </a:ln>
        </p:spPr>
      </p:sp>
      <p:sp>
        <p:nvSpPr>
          <p:cNvPr name="TextBox 11" id="11"/>
          <p:cNvSpPr txBox="true"/>
          <p:nvPr/>
        </p:nvSpPr>
        <p:spPr>
          <a:xfrm rot="0">
            <a:off x="2867184" y="2941493"/>
            <a:ext cx="8519364" cy="5981065"/>
          </a:xfrm>
          <a:prstGeom prst="rect">
            <a:avLst/>
          </a:prstGeom>
        </p:spPr>
        <p:txBody>
          <a:bodyPr anchor="t" rtlCol="false" tIns="0" lIns="0" bIns="0" rIns="0">
            <a:spAutoFit/>
          </a:bodyPr>
          <a:lstStyle/>
          <a:p>
            <a:pPr algn="just" marL="734056" indent="-367028" lvl="1">
              <a:lnSpc>
                <a:spcPts val="4759"/>
              </a:lnSpc>
              <a:buFont typeface="Arial"/>
              <a:buChar char="•"/>
            </a:pPr>
            <a:r>
              <a:rPr lang="en-US" sz="3399">
                <a:solidFill>
                  <a:srgbClr val="1E1E1E"/>
                </a:solidFill>
                <a:latin typeface="Open Sauce"/>
                <a:ea typeface="Open Sauce"/>
                <a:cs typeface="Open Sauce"/>
                <a:sym typeface="Open Sauce"/>
              </a:rPr>
              <a:t>Power conversion refers to the process of changing electrical energy from one form to another.</a:t>
            </a:r>
          </a:p>
          <a:p>
            <a:pPr algn="just">
              <a:lnSpc>
                <a:spcPts val="4759"/>
              </a:lnSpc>
            </a:pPr>
          </a:p>
          <a:p>
            <a:pPr algn="just" marL="734056" indent="-367028" lvl="1">
              <a:lnSpc>
                <a:spcPts val="4759"/>
              </a:lnSpc>
              <a:buFont typeface="Arial"/>
              <a:buChar char="•"/>
            </a:pPr>
            <a:r>
              <a:rPr lang="en-US" sz="3399">
                <a:solidFill>
                  <a:srgbClr val="1E1E1E"/>
                </a:solidFill>
                <a:latin typeface="Open Sauce"/>
                <a:ea typeface="Open Sauce"/>
                <a:cs typeface="Open Sauce"/>
                <a:sym typeface="Open Sauce"/>
              </a:rPr>
              <a:t>Common types:</a:t>
            </a:r>
          </a:p>
          <a:p>
            <a:pPr algn="just" marL="734056" indent="-367028" lvl="1">
              <a:lnSpc>
                <a:spcPts val="4759"/>
              </a:lnSpc>
              <a:buFont typeface="Arial"/>
              <a:buChar char="•"/>
            </a:pPr>
            <a:r>
              <a:rPr lang="en-US" sz="3399">
                <a:solidFill>
                  <a:srgbClr val="1E1E1E"/>
                </a:solidFill>
                <a:latin typeface="Open Sauce"/>
                <a:ea typeface="Open Sauce"/>
                <a:cs typeface="Open Sauce"/>
                <a:sym typeface="Open Sauce"/>
              </a:rPr>
              <a:t>AC to DC (Rectifiers)</a:t>
            </a:r>
          </a:p>
          <a:p>
            <a:pPr algn="just" marL="734056" indent="-367028" lvl="1">
              <a:lnSpc>
                <a:spcPts val="4759"/>
              </a:lnSpc>
              <a:buFont typeface="Arial"/>
              <a:buChar char="•"/>
            </a:pPr>
            <a:r>
              <a:rPr lang="en-US" sz="3399">
                <a:solidFill>
                  <a:srgbClr val="1E1E1E"/>
                </a:solidFill>
                <a:latin typeface="Open Sauce"/>
                <a:ea typeface="Open Sauce"/>
                <a:cs typeface="Open Sauce"/>
                <a:sym typeface="Open Sauce"/>
              </a:rPr>
              <a:t>D</a:t>
            </a:r>
            <a:r>
              <a:rPr lang="en-US" sz="3399">
                <a:solidFill>
                  <a:srgbClr val="1E1E1E"/>
                </a:solidFill>
                <a:latin typeface="Open Sauce"/>
                <a:ea typeface="Open Sauce"/>
                <a:cs typeface="Open Sauce"/>
                <a:sym typeface="Open Sauce"/>
              </a:rPr>
              <a:t>C to DC (Converters)</a:t>
            </a:r>
          </a:p>
          <a:p>
            <a:pPr algn="just" marL="734056" indent="-367028" lvl="1">
              <a:lnSpc>
                <a:spcPts val="4759"/>
              </a:lnSpc>
              <a:buFont typeface="Arial"/>
              <a:buChar char="•"/>
            </a:pPr>
            <a:r>
              <a:rPr lang="en-US" sz="3399">
                <a:solidFill>
                  <a:srgbClr val="1E1E1E"/>
                </a:solidFill>
                <a:latin typeface="Open Sauce"/>
                <a:ea typeface="Open Sauce"/>
                <a:cs typeface="Open Sauce"/>
                <a:sym typeface="Open Sauce"/>
              </a:rPr>
              <a:t>DC to AC (Inverters)</a:t>
            </a:r>
          </a:p>
          <a:p>
            <a:pPr algn="just" marL="734056" indent="-367028" lvl="1">
              <a:lnSpc>
                <a:spcPts val="4759"/>
              </a:lnSpc>
              <a:buFont typeface="Arial"/>
              <a:buChar char="•"/>
            </a:pPr>
            <a:r>
              <a:rPr lang="en-US" sz="3399">
                <a:solidFill>
                  <a:srgbClr val="1E1E1E"/>
                </a:solidFill>
                <a:latin typeface="Open Sauce"/>
                <a:ea typeface="Open Sauce"/>
                <a:cs typeface="Open Sauce"/>
                <a:sym typeface="Open Sauce"/>
              </a:rPr>
              <a:t>AC to AC (Cycloconverters)</a:t>
            </a:r>
          </a:p>
          <a:p>
            <a:pPr algn="just">
              <a:lnSpc>
                <a:spcPts val="4759"/>
              </a:lnSpc>
            </a:pPr>
          </a:p>
        </p:txBody>
      </p:sp>
      <p:sp>
        <p:nvSpPr>
          <p:cNvPr name="TextBox 12" id="12"/>
          <p:cNvSpPr txBox="true"/>
          <p:nvPr/>
        </p:nvSpPr>
        <p:spPr>
          <a:xfrm rot="0">
            <a:off x="3148568" y="1247775"/>
            <a:ext cx="9473397" cy="1760393"/>
          </a:xfrm>
          <a:prstGeom prst="rect">
            <a:avLst/>
          </a:prstGeom>
        </p:spPr>
        <p:txBody>
          <a:bodyPr anchor="t" rtlCol="false" tIns="0" lIns="0" bIns="0" rIns="0">
            <a:spAutoFit/>
          </a:bodyPr>
          <a:lstStyle/>
          <a:p>
            <a:pPr algn="l">
              <a:lnSpc>
                <a:spcPts val="6689"/>
              </a:lnSpc>
            </a:pPr>
            <a:r>
              <a:rPr lang="en-US" sz="7433" b="true">
                <a:solidFill>
                  <a:srgbClr val="183685"/>
                </a:solidFill>
                <a:latin typeface="DM Sans Bold"/>
                <a:ea typeface="DM Sans Bold"/>
                <a:cs typeface="DM Sans Bold"/>
                <a:sym typeface="DM Sans Bold"/>
              </a:rPr>
              <a:t>WHAT IS POWER CONVERSION?</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7F7F7"/>
        </a:solidFill>
      </p:bgPr>
    </p:bg>
    <p:spTree>
      <p:nvGrpSpPr>
        <p:cNvPr id="1" name=""/>
        <p:cNvGrpSpPr/>
        <p:nvPr/>
      </p:nvGrpSpPr>
      <p:grpSpPr>
        <a:xfrm>
          <a:off x="0" y="0"/>
          <a:ext cx="0" cy="0"/>
          <a:chOff x="0" y="0"/>
          <a:chExt cx="0" cy="0"/>
        </a:xfrm>
      </p:grpSpPr>
      <p:grpSp>
        <p:nvGrpSpPr>
          <p:cNvPr name="Group 2" id="2"/>
          <p:cNvGrpSpPr/>
          <p:nvPr/>
        </p:nvGrpSpPr>
        <p:grpSpPr>
          <a:xfrm rot="0">
            <a:off x="7424017" y="-6859967"/>
            <a:ext cx="18788758" cy="9328392"/>
            <a:chOff x="0" y="0"/>
            <a:chExt cx="1557574" cy="773317"/>
          </a:xfrm>
        </p:grpSpPr>
        <p:sp>
          <p:nvSpPr>
            <p:cNvPr name="Freeform 3" id="3"/>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4" id="4"/>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749376" y="770001"/>
            <a:ext cx="8910545" cy="1698424"/>
          </a:xfrm>
          <a:prstGeom prst="rect">
            <a:avLst/>
          </a:prstGeom>
        </p:spPr>
        <p:txBody>
          <a:bodyPr anchor="t" rtlCol="false" tIns="0" lIns="0" bIns="0" rIns="0">
            <a:spAutoFit/>
          </a:bodyPr>
          <a:lstStyle/>
          <a:p>
            <a:pPr algn="ctr">
              <a:lnSpc>
                <a:spcPts val="6416"/>
              </a:lnSpc>
            </a:pPr>
            <a:r>
              <a:rPr lang="en-US" b="true" sz="7128">
                <a:solidFill>
                  <a:srgbClr val="183685"/>
                </a:solidFill>
                <a:latin typeface="DM Sans Bold"/>
                <a:ea typeface="DM Sans Bold"/>
                <a:cs typeface="DM Sans Bold"/>
                <a:sym typeface="DM Sans Bold"/>
              </a:rPr>
              <a:t>WHY BUCK CONVERTER?</a:t>
            </a:r>
          </a:p>
        </p:txBody>
      </p:sp>
      <p:grpSp>
        <p:nvGrpSpPr>
          <p:cNvPr name="Group 6" id="6"/>
          <p:cNvGrpSpPr/>
          <p:nvPr/>
        </p:nvGrpSpPr>
        <p:grpSpPr>
          <a:xfrm rot="0">
            <a:off x="-1035888" y="9235036"/>
            <a:ext cx="21518857" cy="2096422"/>
            <a:chOff x="0" y="0"/>
            <a:chExt cx="5667518" cy="552144"/>
          </a:xfrm>
        </p:grpSpPr>
        <p:sp>
          <p:nvSpPr>
            <p:cNvPr name="Freeform 7" id="7"/>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51B2BA"/>
            </a:solidFill>
          </p:spPr>
        </p:sp>
        <p:sp>
          <p:nvSpPr>
            <p:cNvPr name="TextBox 8" id="8"/>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740568" y="1028700"/>
            <a:ext cx="3769268" cy="3769268"/>
            <a:chOff x="0" y="0"/>
            <a:chExt cx="812800" cy="812800"/>
          </a:xfrm>
        </p:grpSpPr>
        <p:sp>
          <p:nvSpPr>
            <p:cNvPr name="Freeform 10" id="10"/>
            <p:cNvSpPr/>
            <p:nvPr/>
          </p:nvSpPr>
          <p:spPr>
            <a:xfrm flipH="false" flipV="false" rot="0">
              <a:off x="30628" y="30628"/>
              <a:ext cx="751544" cy="751544"/>
            </a:xfrm>
            <a:custGeom>
              <a:avLst/>
              <a:gdLst/>
              <a:ahLst/>
              <a:cxnLst/>
              <a:rect r="r" b="b" t="t" l="l"/>
              <a:pathLst>
                <a:path h="751544" w="751544">
                  <a:moveTo>
                    <a:pt x="428057" y="21657"/>
                  </a:moveTo>
                  <a:lnTo>
                    <a:pt x="729887" y="323487"/>
                  </a:lnTo>
                  <a:cubicBezTo>
                    <a:pt x="743754" y="337354"/>
                    <a:pt x="751544" y="356161"/>
                    <a:pt x="751544" y="375772"/>
                  </a:cubicBezTo>
                  <a:cubicBezTo>
                    <a:pt x="751544" y="395383"/>
                    <a:pt x="743754" y="414190"/>
                    <a:pt x="729887" y="428057"/>
                  </a:cubicBezTo>
                  <a:lnTo>
                    <a:pt x="428057" y="729887"/>
                  </a:lnTo>
                  <a:cubicBezTo>
                    <a:pt x="414190" y="743754"/>
                    <a:pt x="395383" y="751544"/>
                    <a:pt x="375772" y="751544"/>
                  </a:cubicBezTo>
                  <a:cubicBezTo>
                    <a:pt x="356161" y="751544"/>
                    <a:pt x="337354" y="743754"/>
                    <a:pt x="323487" y="729887"/>
                  </a:cubicBezTo>
                  <a:lnTo>
                    <a:pt x="21657" y="428057"/>
                  </a:lnTo>
                  <a:cubicBezTo>
                    <a:pt x="7790" y="414190"/>
                    <a:pt x="0" y="395383"/>
                    <a:pt x="0" y="375772"/>
                  </a:cubicBezTo>
                  <a:cubicBezTo>
                    <a:pt x="0" y="356161"/>
                    <a:pt x="7790" y="337354"/>
                    <a:pt x="21657" y="323487"/>
                  </a:cubicBezTo>
                  <a:lnTo>
                    <a:pt x="323487" y="21657"/>
                  </a:lnTo>
                  <a:cubicBezTo>
                    <a:pt x="337354" y="7790"/>
                    <a:pt x="356161" y="0"/>
                    <a:pt x="375772" y="0"/>
                  </a:cubicBezTo>
                  <a:cubicBezTo>
                    <a:pt x="395383" y="0"/>
                    <a:pt x="414190" y="7790"/>
                    <a:pt x="428057" y="21657"/>
                  </a:cubicBezTo>
                  <a:close/>
                </a:path>
              </a:pathLst>
            </a:custGeom>
            <a:solidFill>
              <a:srgbClr val="51B2BA"/>
            </a:solidFill>
          </p:spPr>
        </p:sp>
        <p:sp>
          <p:nvSpPr>
            <p:cNvPr name="TextBox 11" id="11"/>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7602734" y="5363037"/>
            <a:ext cx="2801574" cy="2801574"/>
            <a:chOff x="0" y="0"/>
            <a:chExt cx="812800" cy="812800"/>
          </a:xfrm>
        </p:grpSpPr>
        <p:sp>
          <p:nvSpPr>
            <p:cNvPr name="Freeform 13" id="13"/>
            <p:cNvSpPr/>
            <p:nvPr/>
          </p:nvSpPr>
          <p:spPr>
            <a:xfrm flipH="false" flipV="false" rot="0">
              <a:off x="41207" y="41207"/>
              <a:ext cx="730386" cy="730386"/>
            </a:xfrm>
            <a:custGeom>
              <a:avLst/>
              <a:gdLst/>
              <a:ahLst/>
              <a:cxnLst/>
              <a:rect r="r" b="b" t="t" l="l"/>
              <a:pathLst>
                <a:path h="730386" w="730386">
                  <a:moveTo>
                    <a:pt x="435538" y="29138"/>
                  </a:moveTo>
                  <a:lnTo>
                    <a:pt x="701248" y="294848"/>
                  </a:lnTo>
                  <a:cubicBezTo>
                    <a:pt x="719905" y="313505"/>
                    <a:pt x="730386" y="338808"/>
                    <a:pt x="730386" y="365193"/>
                  </a:cubicBezTo>
                  <a:cubicBezTo>
                    <a:pt x="730386" y="391578"/>
                    <a:pt x="719905" y="416881"/>
                    <a:pt x="701248" y="435538"/>
                  </a:cubicBezTo>
                  <a:lnTo>
                    <a:pt x="435538" y="701248"/>
                  </a:lnTo>
                  <a:cubicBezTo>
                    <a:pt x="416881" y="719905"/>
                    <a:pt x="391578" y="730386"/>
                    <a:pt x="365193" y="730386"/>
                  </a:cubicBezTo>
                  <a:cubicBezTo>
                    <a:pt x="338808" y="730386"/>
                    <a:pt x="313505" y="719905"/>
                    <a:pt x="294848" y="701248"/>
                  </a:cubicBezTo>
                  <a:lnTo>
                    <a:pt x="29138" y="435538"/>
                  </a:lnTo>
                  <a:cubicBezTo>
                    <a:pt x="10481" y="416881"/>
                    <a:pt x="0" y="391578"/>
                    <a:pt x="0" y="365193"/>
                  </a:cubicBezTo>
                  <a:cubicBezTo>
                    <a:pt x="0" y="338808"/>
                    <a:pt x="10481" y="313505"/>
                    <a:pt x="29138" y="294848"/>
                  </a:cubicBezTo>
                  <a:lnTo>
                    <a:pt x="294848" y="29138"/>
                  </a:lnTo>
                  <a:cubicBezTo>
                    <a:pt x="313505" y="10481"/>
                    <a:pt x="338808" y="0"/>
                    <a:pt x="365193" y="0"/>
                  </a:cubicBezTo>
                  <a:cubicBezTo>
                    <a:pt x="391578" y="0"/>
                    <a:pt x="416881" y="10481"/>
                    <a:pt x="435538" y="29138"/>
                  </a:cubicBezTo>
                  <a:close/>
                </a:path>
              </a:pathLst>
            </a:custGeom>
            <a:solidFill>
              <a:srgbClr val="51B2BA"/>
            </a:solidFill>
          </p:spPr>
        </p:sp>
        <p:sp>
          <p:nvSpPr>
            <p:cNvPr name="TextBox 14" id="14"/>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770496" y="3200862"/>
            <a:ext cx="15778850" cy="425767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Open Sauce"/>
                <a:ea typeface="Open Sauce"/>
                <a:cs typeface="Open Sauce"/>
                <a:sym typeface="Open Sauce"/>
              </a:rPr>
              <a:t>The Buck Converter is a step-down DC-DC converter that reduces the input voltage to a lower, regulated output voltage.</a:t>
            </a:r>
          </a:p>
          <a:p>
            <a:pPr algn="l">
              <a:lnSpc>
                <a:spcPts val="4200"/>
              </a:lnSpc>
            </a:pPr>
          </a:p>
          <a:p>
            <a:pPr algn="l" marL="647700" indent="-323850" lvl="1">
              <a:lnSpc>
                <a:spcPts val="4200"/>
              </a:lnSpc>
              <a:buFont typeface="Arial"/>
              <a:buChar char="•"/>
            </a:pPr>
            <a:r>
              <a:rPr lang="en-US" sz="3000">
                <a:solidFill>
                  <a:srgbClr val="000000"/>
                </a:solidFill>
                <a:latin typeface="Open Sauce"/>
                <a:ea typeface="Open Sauce"/>
                <a:cs typeface="Open Sauce"/>
                <a:sym typeface="Open Sauce"/>
              </a:rPr>
              <a:t>It is widely used in:</a:t>
            </a:r>
          </a:p>
          <a:p>
            <a:pPr algn="l">
              <a:lnSpc>
                <a:spcPts val="4200"/>
              </a:lnSpc>
            </a:pPr>
            <a:r>
              <a:rPr lang="en-US" sz="3000">
                <a:solidFill>
                  <a:srgbClr val="000000"/>
                </a:solidFill>
                <a:latin typeface="Open Sauce"/>
                <a:ea typeface="Open Sauce"/>
                <a:cs typeface="Open Sauce"/>
                <a:sym typeface="Open Sauce"/>
              </a:rPr>
              <a:t>       EV power supplies</a:t>
            </a:r>
          </a:p>
          <a:p>
            <a:pPr algn="l">
              <a:lnSpc>
                <a:spcPts val="4200"/>
              </a:lnSpc>
            </a:pPr>
            <a:r>
              <a:rPr lang="en-US" sz="3000">
                <a:solidFill>
                  <a:srgbClr val="000000"/>
                </a:solidFill>
                <a:latin typeface="Open Sauce"/>
                <a:ea typeface="Open Sauce"/>
                <a:cs typeface="Open Sauce"/>
                <a:sym typeface="Open Sauce"/>
              </a:rPr>
              <a:t>       </a:t>
            </a:r>
            <a:r>
              <a:rPr lang="en-US" sz="3000">
                <a:solidFill>
                  <a:srgbClr val="000000"/>
                </a:solidFill>
                <a:latin typeface="Open Sauce"/>
                <a:ea typeface="Open Sauce"/>
                <a:cs typeface="Open Sauce"/>
                <a:sym typeface="Open Sauce"/>
              </a:rPr>
              <a:t>Embedded systems</a:t>
            </a:r>
          </a:p>
          <a:p>
            <a:pPr algn="l">
              <a:lnSpc>
                <a:spcPts val="4200"/>
              </a:lnSpc>
            </a:pPr>
            <a:r>
              <a:rPr lang="en-US" sz="3000">
                <a:solidFill>
                  <a:srgbClr val="000000"/>
                </a:solidFill>
                <a:latin typeface="Open Sauce"/>
                <a:ea typeface="Open Sauce"/>
                <a:cs typeface="Open Sauce"/>
                <a:sym typeface="Open Sauce"/>
              </a:rPr>
              <a:t>       </a:t>
            </a:r>
            <a:r>
              <a:rPr lang="en-US" sz="3000">
                <a:solidFill>
                  <a:srgbClr val="000000"/>
                </a:solidFill>
                <a:latin typeface="Open Sauce"/>
                <a:ea typeface="Open Sauce"/>
                <a:cs typeface="Open Sauce"/>
                <a:sym typeface="Open Sauce"/>
              </a:rPr>
              <a:t>Battery chargers</a:t>
            </a:r>
          </a:p>
          <a:p>
            <a:pPr algn="l">
              <a:lnSpc>
                <a:spcPts val="4200"/>
              </a:lnSpc>
            </a:pPr>
            <a:r>
              <a:rPr lang="en-US" sz="3000">
                <a:solidFill>
                  <a:srgbClr val="000000"/>
                </a:solidFill>
                <a:latin typeface="Open Sauce"/>
                <a:ea typeface="Open Sauce"/>
                <a:cs typeface="Open Sauce"/>
                <a:sym typeface="Open Sauce"/>
              </a:rPr>
              <a:t>       </a:t>
            </a:r>
            <a:r>
              <a:rPr lang="en-US" sz="3000">
                <a:solidFill>
                  <a:srgbClr val="000000"/>
                </a:solidFill>
                <a:latin typeface="Open Sauce"/>
                <a:ea typeface="Open Sauce"/>
                <a:cs typeface="Open Sauce"/>
                <a:sym typeface="Open Sauce"/>
              </a:rPr>
              <a:t>EMI-sensitive applications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sp>
        <p:nvSpPr>
          <p:cNvPr name="TextBox 2" id="2"/>
          <p:cNvSpPr txBox="true"/>
          <p:nvPr/>
        </p:nvSpPr>
        <p:spPr>
          <a:xfrm rot="0">
            <a:off x="1028700" y="968957"/>
            <a:ext cx="14046746" cy="1123956"/>
          </a:xfrm>
          <a:prstGeom prst="rect">
            <a:avLst/>
          </a:prstGeom>
        </p:spPr>
        <p:txBody>
          <a:bodyPr anchor="t" rtlCol="false" tIns="0" lIns="0" bIns="0" rIns="0">
            <a:spAutoFit/>
          </a:bodyPr>
          <a:lstStyle/>
          <a:p>
            <a:pPr algn="ctr">
              <a:lnSpc>
                <a:spcPts val="8100"/>
              </a:lnSpc>
            </a:pPr>
            <a:r>
              <a:rPr lang="en-US" b="true" sz="9000">
                <a:solidFill>
                  <a:srgbClr val="183685"/>
                </a:solidFill>
                <a:latin typeface="DM Sans Bold"/>
                <a:ea typeface="DM Sans Bold"/>
                <a:cs typeface="DM Sans Bold"/>
                <a:sym typeface="DM Sans Bold"/>
              </a:rPr>
              <a:t>LITERATURE SURVEY</a:t>
            </a:r>
          </a:p>
        </p:txBody>
      </p:sp>
      <p:grpSp>
        <p:nvGrpSpPr>
          <p:cNvPr name="Group 3" id="3"/>
          <p:cNvGrpSpPr/>
          <p:nvPr/>
        </p:nvGrpSpPr>
        <p:grpSpPr>
          <a:xfrm rot="0">
            <a:off x="7424017" y="-6859967"/>
            <a:ext cx="18788758" cy="9328392"/>
            <a:chOff x="0" y="0"/>
            <a:chExt cx="1557574" cy="773317"/>
          </a:xfrm>
        </p:grpSpPr>
        <p:sp>
          <p:nvSpPr>
            <p:cNvPr name="Freeform 4" id="4"/>
            <p:cNvSpPr/>
            <p:nvPr/>
          </p:nvSpPr>
          <p:spPr>
            <a:xfrm flipH="false" flipV="false" rot="0">
              <a:off x="18763" y="0"/>
              <a:ext cx="1520047" cy="762685"/>
            </a:xfrm>
            <a:custGeom>
              <a:avLst/>
              <a:gdLst/>
              <a:ahLst/>
              <a:cxnLst/>
              <a:rect r="r" b="b" t="t" l="l"/>
              <a:pathLst>
                <a:path h="762685" w="1520047">
                  <a:moveTo>
                    <a:pt x="784000" y="749509"/>
                  </a:moveTo>
                  <a:lnTo>
                    <a:pt x="1514835" y="23807"/>
                  </a:lnTo>
                  <a:cubicBezTo>
                    <a:pt x="1518838" y="19832"/>
                    <a:pt x="1520047" y="13835"/>
                    <a:pt x="1517898" y="8619"/>
                  </a:cubicBezTo>
                  <a:cubicBezTo>
                    <a:pt x="1515748" y="3404"/>
                    <a:pt x="1510664" y="0"/>
                    <a:pt x="1505023" y="0"/>
                  </a:cubicBezTo>
                  <a:lnTo>
                    <a:pt x="15025" y="0"/>
                  </a:lnTo>
                  <a:cubicBezTo>
                    <a:pt x="9384" y="0"/>
                    <a:pt x="4300" y="3404"/>
                    <a:pt x="2150" y="8619"/>
                  </a:cubicBezTo>
                  <a:cubicBezTo>
                    <a:pt x="0" y="13835"/>
                    <a:pt x="1210" y="19832"/>
                    <a:pt x="5213" y="23807"/>
                  </a:cubicBezTo>
                  <a:lnTo>
                    <a:pt x="736048" y="749509"/>
                  </a:lnTo>
                  <a:cubicBezTo>
                    <a:pt x="749317" y="762685"/>
                    <a:pt x="770731" y="762685"/>
                    <a:pt x="784000" y="749509"/>
                  </a:cubicBezTo>
                  <a:close/>
                </a:path>
              </a:pathLst>
            </a:custGeom>
            <a:solidFill>
              <a:srgbClr val="51B2BA"/>
            </a:solidFill>
          </p:spPr>
        </p:sp>
        <p:sp>
          <p:nvSpPr>
            <p:cNvPr name="TextBox 5" id="5"/>
            <p:cNvSpPr txBox="true"/>
            <p:nvPr/>
          </p:nvSpPr>
          <p:spPr>
            <a:xfrm>
              <a:off x="243371" y="17137"/>
              <a:ext cx="1070832" cy="39714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35888" y="9235036"/>
            <a:ext cx="21518857" cy="2096422"/>
            <a:chOff x="0" y="0"/>
            <a:chExt cx="5667518" cy="552144"/>
          </a:xfrm>
        </p:grpSpPr>
        <p:sp>
          <p:nvSpPr>
            <p:cNvPr name="Freeform 7" id="7"/>
            <p:cNvSpPr/>
            <p:nvPr/>
          </p:nvSpPr>
          <p:spPr>
            <a:xfrm flipH="false" flipV="false" rot="0">
              <a:off x="0" y="0"/>
              <a:ext cx="5667518" cy="552144"/>
            </a:xfrm>
            <a:custGeom>
              <a:avLst/>
              <a:gdLst/>
              <a:ahLst/>
              <a:cxnLst/>
              <a:rect r="r" b="b" t="t" l="l"/>
              <a:pathLst>
                <a:path h="552144" w="5667518">
                  <a:moveTo>
                    <a:pt x="0" y="0"/>
                  </a:moveTo>
                  <a:lnTo>
                    <a:pt x="5667518" y="0"/>
                  </a:lnTo>
                  <a:lnTo>
                    <a:pt x="5667518" y="552144"/>
                  </a:lnTo>
                  <a:lnTo>
                    <a:pt x="0" y="552144"/>
                  </a:lnTo>
                  <a:close/>
                </a:path>
              </a:pathLst>
            </a:custGeom>
            <a:solidFill>
              <a:srgbClr val="51B2BA"/>
            </a:solidFill>
          </p:spPr>
        </p:sp>
        <p:sp>
          <p:nvSpPr>
            <p:cNvPr name="TextBox 8" id="8"/>
            <p:cNvSpPr txBox="true"/>
            <p:nvPr/>
          </p:nvSpPr>
          <p:spPr>
            <a:xfrm>
              <a:off x="0" y="-38100"/>
              <a:ext cx="5667518" cy="59024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740568" y="583791"/>
            <a:ext cx="3769268" cy="3769268"/>
            <a:chOff x="0" y="0"/>
            <a:chExt cx="812800" cy="812800"/>
          </a:xfrm>
        </p:grpSpPr>
        <p:sp>
          <p:nvSpPr>
            <p:cNvPr name="Freeform 10" id="10"/>
            <p:cNvSpPr/>
            <p:nvPr/>
          </p:nvSpPr>
          <p:spPr>
            <a:xfrm flipH="false" flipV="false" rot="0">
              <a:off x="30628" y="30628"/>
              <a:ext cx="751544" cy="751544"/>
            </a:xfrm>
            <a:custGeom>
              <a:avLst/>
              <a:gdLst/>
              <a:ahLst/>
              <a:cxnLst/>
              <a:rect r="r" b="b" t="t" l="l"/>
              <a:pathLst>
                <a:path h="751544" w="751544">
                  <a:moveTo>
                    <a:pt x="428057" y="21657"/>
                  </a:moveTo>
                  <a:lnTo>
                    <a:pt x="729887" y="323487"/>
                  </a:lnTo>
                  <a:cubicBezTo>
                    <a:pt x="743754" y="337354"/>
                    <a:pt x="751544" y="356161"/>
                    <a:pt x="751544" y="375772"/>
                  </a:cubicBezTo>
                  <a:cubicBezTo>
                    <a:pt x="751544" y="395383"/>
                    <a:pt x="743754" y="414190"/>
                    <a:pt x="729887" y="428057"/>
                  </a:cubicBezTo>
                  <a:lnTo>
                    <a:pt x="428057" y="729887"/>
                  </a:lnTo>
                  <a:cubicBezTo>
                    <a:pt x="414190" y="743754"/>
                    <a:pt x="395383" y="751544"/>
                    <a:pt x="375772" y="751544"/>
                  </a:cubicBezTo>
                  <a:cubicBezTo>
                    <a:pt x="356161" y="751544"/>
                    <a:pt x="337354" y="743754"/>
                    <a:pt x="323487" y="729887"/>
                  </a:cubicBezTo>
                  <a:lnTo>
                    <a:pt x="21657" y="428057"/>
                  </a:lnTo>
                  <a:cubicBezTo>
                    <a:pt x="7790" y="414190"/>
                    <a:pt x="0" y="395383"/>
                    <a:pt x="0" y="375772"/>
                  </a:cubicBezTo>
                  <a:cubicBezTo>
                    <a:pt x="0" y="356161"/>
                    <a:pt x="7790" y="337354"/>
                    <a:pt x="21657" y="323487"/>
                  </a:cubicBezTo>
                  <a:lnTo>
                    <a:pt x="323487" y="21657"/>
                  </a:lnTo>
                  <a:cubicBezTo>
                    <a:pt x="337354" y="7790"/>
                    <a:pt x="356161" y="0"/>
                    <a:pt x="375772" y="0"/>
                  </a:cubicBezTo>
                  <a:cubicBezTo>
                    <a:pt x="395383" y="0"/>
                    <a:pt x="414190" y="7790"/>
                    <a:pt x="428057" y="21657"/>
                  </a:cubicBezTo>
                  <a:close/>
                </a:path>
              </a:pathLst>
            </a:custGeom>
            <a:solidFill>
              <a:srgbClr val="51B2BA"/>
            </a:solidFill>
          </p:spPr>
        </p:sp>
        <p:sp>
          <p:nvSpPr>
            <p:cNvPr name="TextBox 11" id="11"/>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graphicFrame>
        <p:nvGraphicFramePr>
          <p:cNvPr name="Object 12" id="12"/>
          <p:cNvGraphicFramePr/>
          <p:nvPr/>
        </p:nvGraphicFramePr>
        <p:xfrm>
          <a:off x="1423219" y="2357591"/>
          <a:ext cx="6286500" cy="2514600"/>
        </p:xfrm>
        <a:graphic>
          <a:graphicData uri="http://schemas.openxmlformats.org/presentationml/2006/ole">
            <p:oleObj imgW="7543800" imgH="37719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graphicFrame>
        <p:nvGraphicFramePr>
          <p:cNvPr name="Object 2" id="2"/>
          <p:cNvGraphicFramePr/>
          <p:nvPr/>
        </p:nvGraphicFramePr>
        <p:xfrm>
          <a:off x="2076503" y="1845458"/>
          <a:ext cx="2514600" cy="3771900"/>
        </p:xfrm>
        <a:graphic>
          <a:graphicData uri="http://schemas.openxmlformats.org/presentationml/2006/ole">
            <p:oleObj imgW="3263900" imgH="45212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3" id="3"/>
          <p:cNvSpPr txBox="true"/>
          <p:nvPr/>
        </p:nvSpPr>
        <p:spPr>
          <a:xfrm rot="0">
            <a:off x="1028700" y="968957"/>
            <a:ext cx="14046746" cy="1123956"/>
          </a:xfrm>
          <a:prstGeom prst="rect">
            <a:avLst/>
          </a:prstGeom>
        </p:spPr>
        <p:txBody>
          <a:bodyPr anchor="t" rtlCol="false" tIns="0" lIns="0" bIns="0" rIns="0">
            <a:spAutoFit/>
          </a:bodyPr>
          <a:lstStyle/>
          <a:p>
            <a:pPr algn="ctr">
              <a:lnSpc>
                <a:spcPts val="8100"/>
              </a:lnSpc>
            </a:pPr>
            <a:r>
              <a:rPr lang="en-US" b="true" sz="9000">
                <a:solidFill>
                  <a:srgbClr val="183685"/>
                </a:solidFill>
                <a:latin typeface="DM Sans Bold"/>
                <a:ea typeface="DM Sans Bold"/>
                <a:cs typeface="DM Sans Bold"/>
                <a:sym typeface="DM Sans Bold"/>
              </a:rPr>
              <a:t>RESEARCH GAP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DAGqzY6fNsk</dc:identifier>
  <dcterms:modified xsi:type="dcterms:W3CDTF">2011-08-01T06:04:30Z</dcterms:modified>
  <cp:revision>1</cp:revision>
  <dc:title>EMI Modeling in High-Speed Power Converters</dc:title>
</cp:coreProperties>
</file>